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Lst>
  <p:notesMasterIdLst>
    <p:notesMasterId r:id="rId33"/>
  </p:notesMasterIdLst>
  <p:sldIdLst>
    <p:sldId id="256" r:id="rId2"/>
    <p:sldId id="258" r:id="rId3"/>
    <p:sldId id="260" r:id="rId4"/>
    <p:sldId id="315" r:id="rId5"/>
    <p:sldId id="326" r:id="rId6"/>
    <p:sldId id="314" r:id="rId7"/>
    <p:sldId id="311" r:id="rId8"/>
    <p:sldId id="261" r:id="rId9"/>
    <p:sldId id="327" r:id="rId10"/>
    <p:sldId id="321" r:id="rId11"/>
    <p:sldId id="328" r:id="rId12"/>
    <p:sldId id="329" r:id="rId13"/>
    <p:sldId id="332" r:id="rId14"/>
    <p:sldId id="266" r:id="rId15"/>
    <p:sldId id="259" r:id="rId16"/>
    <p:sldId id="331" r:id="rId17"/>
    <p:sldId id="333" r:id="rId18"/>
    <p:sldId id="334" r:id="rId19"/>
    <p:sldId id="318" r:id="rId20"/>
    <p:sldId id="335" r:id="rId21"/>
    <p:sldId id="336" r:id="rId22"/>
    <p:sldId id="339" r:id="rId23"/>
    <p:sldId id="316" r:id="rId24"/>
    <p:sldId id="337" r:id="rId25"/>
    <p:sldId id="319" r:id="rId26"/>
    <p:sldId id="338" r:id="rId27"/>
    <p:sldId id="320" r:id="rId28"/>
    <p:sldId id="325" r:id="rId29"/>
    <p:sldId id="340" r:id="rId30"/>
    <p:sldId id="341" r:id="rId31"/>
    <p:sldId id="322" r:id="rId32"/>
  </p:sldIdLst>
  <p:sldSz cx="9144000" cy="5143500" type="screen16x9"/>
  <p:notesSz cx="6858000" cy="9144000"/>
  <p:embeddedFontLst>
    <p:embeddedFont>
      <p:font typeface="Fredoka One" panose="02000000000000000000" pitchFamily="2" charset="0"/>
      <p:regular r:id="rId34"/>
    </p:embeddedFont>
    <p:embeddedFont>
      <p:font typeface="Open Sans" panose="020B0606030504020204" pitchFamily="34" charset="0"/>
      <p:regular r:id="rId35"/>
      <p:bold r:id="rId36"/>
      <p:italic r:id="rId37"/>
      <p:boldItalic r:id="rId38"/>
    </p:embeddedFont>
    <p:embeddedFont>
      <p:font typeface="Palanquin Dark" panose="020B0604020202020204" charset="0"/>
      <p:regular r:id="rId39"/>
      <p:bold r:id="rId40"/>
    </p:embeddedFont>
    <p:embeddedFont>
      <p:font typeface="Varela"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E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FCFCFC-2DAE-40B6-84A5-D94B15E8D3E8}">
  <a:tblStyle styleId="{ECFCFCFC-2DAE-40B6-84A5-D94B15E8D3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622" autoAdjust="0"/>
  </p:normalViewPr>
  <p:slideViewPr>
    <p:cSldViewPr snapToGrid="0">
      <p:cViewPr varScale="1">
        <p:scale>
          <a:sx n="152" d="100"/>
          <a:sy n="152" d="100"/>
        </p:scale>
        <p:origin x="86"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All, Thank you for joining me. I will be taking you through my Capstone Project on the subject of detecting fraud within insurance claims.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My Target in this project would be fraud with Binary Classification to detect whether a specific claim is fraudulent or not. Upon initial inspection, we can see there is a massive imbalance in the dataset, where I have 94% of the dataset as non fraudulent claims and 6% accounting for fraudulent claims, just over 900 instances.</a:t>
            </a:r>
            <a:endParaRPr dirty="0"/>
          </a:p>
        </p:txBody>
      </p:sp>
    </p:spTree>
    <p:extLst>
      <p:ext uri="{BB962C8B-B14F-4D97-AF65-F5344CB8AC3E}">
        <p14:creationId xmlns:p14="http://schemas.microsoft.com/office/powerpoint/2010/main" val="302830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decided to look at the characteristics of the data further by looking at the policy type and vehicle category. Compared to 6% </a:t>
            </a:r>
            <a:r>
              <a:rPr lang="en-GB" dirty="0" err="1"/>
              <a:t>topline</a:t>
            </a:r>
            <a:r>
              <a:rPr lang="en-GB" dirty="0"/>
              <a:t>, we can see on the top graph that 10% of all perils policy type account for fraud. Further to this on the bottom graph, 11% of Utility vehicles accounted for Fraudulent claims compared with 2% on Sport.</a:t>
            </a:r>
            <a:endParaRPr dirty="0"/>
          </a:p>
        </p:txBody>
      </p:sp>
    </p:spTree>
    <p:extLst>
      <p:ext uri="{BB962C8B-B14F-4D97-AF65-F5344CB8AC3E}">
        <p14:creationId xmlns:p14="http://schemas.microsoft.com/office/powerpoint/2010/main" val="413046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expected to see a high fraud percentage on claims without a Police Report and without a Witness Present however this wasn’t the case both sitting at approximately 6% of the dataset in line with total claims.</a:t>
            </a:r>
            <a:endParaRPr dirty="0"/>
          </a:p>
        </p:txBody>
      </p:sp>
    </p:spTree>
    <p:extLst>
      <p:ext uri="{BB962C8B-B14F-4D97-AF65-F5344CB8AC3E}">
        <p14:creationId xmlns:p14="http://schemas.microsoft.com/office/powerpoint/2010/main" val="141835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1a4f75a9b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1a4f75a9b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have highlighted some of the data issues I faced initially which led to data cleaning. We had over 15,000 instances of Policy Number, which was a unique identifier. I made the decision to drop this column.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Month Claimed had 13 occurrences where I would expect 12. This is where I had identified a single 0 value,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was also the case for day of week claimed having 8 occurrences of 0 values. Which were in the same rows as month claimed.  I had made the decision to drop all of these rows.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Age contained  0 values in 319 instances. Upon further inspection all of these instances were for ages of policy holder between 16 and 17 years of age, so I had replaced these values with 16.5.</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Once I had data cleaned, I went onto Splitting my  Dependant and Independent variables, train test split and Feature Engineering through one hot encoding.</a:t>
            </a:r>
          </a:p>
        </p:txBody>
      </p:sp>
    </p:spTree>
    <p:extLst>
      <p:ext uri="{BB962C8B-B14F-4D97-AF65-F5344CB8AC3E}">
        <p14:creationId xmlns:p14="http://schemas.microsoft.com/office/powerpoint/2010/main" val="398507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a4f75a9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a4f75a9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Lets take a look at the baseline models.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main three models I focussed on were Logistic Regression, Decision Tree and Random Forests, with a series of learning techniques such as Grid Search, Cross Validation and then beyond this Resampling and SMOTE. I then went onto to use Ensemble methods such as Stacking.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1a4f75a9b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1a4f75a9b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Just a quick breakdown of models and parameters which were collected using Grid Search. As well as this, I had also applied Cross Validation to ensure any overfitting was detected, splitting my training data into 5 sections.  </a:t>
            </a:r>
            <a:endParaRPr dirty="0"/>
          </a:p>
        </p:txBody>
      </p:sp>
    </p:spTree>
    <p:extLst>
      <p:ext uri="{BB962C8B-B14F-4D97-AF65-F5344CB8AC3E}">
        <p14:creationId xmlns:p14="http://schemas.microsoft.com/office/powerpoint/2010/main" val="14191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My measures for success include Accuracy on the left, F1 score next, Matthews correlation coefficient in the third section and lastly ROC AUC Score.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After fitting the three models mentioned in the previous slide, We can see that all models yielded a high accuracy but low F1 score.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logistic regression, the AUC Score is only 0.55, which indicates the predictive ability is no better than randomly guessing.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Matthew correlation coefficient is also close to 0 which indicates further randomness in predictions.  </a:t>
            </a:r>
          </a:p>
        </p:txBody>
      </p:sp>
    </p:spTree>
    <p:extLst>
      <p:ext uri="{BB962C8B-B14F-4D97-AF65-F5344CB8AC3E}">
        <p14:creationId xmlns:p14="http://schemas.microsoft.com/office/powerpoint/2010/main" val="1283805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1a4f75a9b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1a4f75a9b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As discussed on the previous slide, these are the observations I found, which suggests an imbalance in the dataset. I chose to do both resampling to down sample the dataset to reduce non fraudulent claims down to 923 in line with fraudulent and then SMOTE to up sample the dataset so fraudulent claims matched the instances of 14,500.</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 bit of background into SMOTE - </a:t>
            </a:r>
          </a:p>
          <a:p>
            <a:pPr marL="0" lvl="0" indent="0" algn="l" rtl="0">
              <a:spcBef>
                <a:spcPts val="0"/>
              </a:spcBef>
              <a:spcAft>
                <a:spcPts val="0"/>
              </a:spcAft>
              <a:buNone/>
            </a:pPr>
            <a:endParaRPr lang="en-GB" dirty="0"/>
          </a:p>
          <a:p>
            <a:pPr marL="0" lvl="0" indent="0" algn="l" rtl="0">
              <a:spcBef>
                <a:spcPts val="0"/>
              </a:spcBef>
              <a:spcAft>
                <a:spcPts val="0"/>
              </a:spcAft>
              <a:buNone/>
            </a:pPr>
            <a:r>
              <a:rPr lang="en-GB" b="0" i="0" dirty="0">
                <a:solidFill>
                  <a:srgbClr val="D1D5DB"/>
                </a:solidFill>
                <a:effectLst/>
                <a:latin typeface="Söhne"/>
              </a:rPr>
              <a:t>SMOTE, which stands for Synthetic Minority Oversampling Technique, helps tackle the issue of bias towards the majority class. It does this by choosing a minority class example and finding its k nearest </a:t>
            </a:r>
            <a:r>
              <a:rPr lang="en-GB" b="0" i="0" dirty="0" err="1">
                <a:solidFill>
                  <a:srgbClr val="D1D5DB"/>
                </a:solidFill>
                <a:effectLst/>
                <a:latin typeface="Söhne"/>
              </a:rPr>
              <a:t>neighbors</a:t>
            </a:r>
            <a:r>
              <a:rPr lang="en-GB" b="0" i="0" dirty="0">
                <a:solidFill>
                  <a:srgbClr val="D1D5DB"/>
                </a:solidFill>
                <a:effectLst/>
                <a:latin typeface="Söhne"/>
              </a:rPr>
              <a:t>, to then balance with the majority class.</a:t>
            </a:r>
            <a:endParaRPr dirty="0"/>
          </a:p>
        </p:txBody>
      </p:sp>
    </p:spTree>
    <p:extLst>
      <p:ext uri="{BB962C8B-B14F-4D97-AF65-F5344CB8AC3E}">
        <p14:creationId xmlns:p14="http://schemas.microsoft.com/office/powerpoint/2010/main" val="338619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Lets have a look at these improved models..</a:t>
            </a:r>
            <a:endParaRPr dirty="0"/>
          </a:p>
        </p:txBody>
      </p:sp>
    </p:spTree>
    <p:extLst>
      <p:ext uri="{BB962C8B-B14F-4D97-AF65-F5344CB8AC3E}">
        <p14:creationId xmlns:p14="http://schemas.microsoft.com/office/powerpoint/2010/main" val="13139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project is broken down into 6 areas. Introduction, where I will be outlining the problem and how I plan to tackle the project.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Data Insights to help understand the dataset and how I tackled any issues.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Baseline Models -Which models were the focus and what results did I get from using these models.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Improved models - what did I do to get this this stage and techniques used, outlining the results at the end.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Evaluating these models on the test dataset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Final thoughts – to round up what I learned and what could be improved.</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Firstly, I chose to </a:t>
            </a:r>
            <a:r>
              <a:rPr lang="en-GB" dirty="0" err="1"/>
              <a:t>downsample</a:t>
            </a:r>
            <a:r>
              <a:rPr lang="en-GB" dirty="0"/>
              <a:t> the data set, looking at our results, we can see a significant improvement in F1 score and Matthews Correlation Coefficient, however this was at the cost of accuracy. </a:t>
            </a:r>
          </a:p>
          <a:p>
            <a:pPr marL="0" lvl="0" indent="0" algn="l" rtl="0">
              <a:spcBef>
                <a:spcPts val="0"/>
              </a:spcBef>
              <a:spcAft>
                <a:spcPts val="0"/>
              </a:spcAft>
              <a:buNone/>
            </a:pPr>
            <a:r>
              <a:rPr lang="en-GB" dirty="0"/>
              <a:t>The AUC score still remained around 0.5 for Logistic Regression and 0.8 for the other two models. </a:t>
            </a:r>
          </a:p>
          <a:p>
            <a:pPr marL="0" lvl="0" indent="0" algn="l" rtl="0">
              <a:spcBef>
                <a:spcPts val="0"/>
              </a:spcBef>
              <a:spcAft>
                <a:spcPts val="0"/>
              </a:spcAft>
              <a:buNone/>
            </a:pPr>
            <a:r>
              <a:rPr lang="en-GB" dirty="0"/>
              <a:t>We can now compare this to the results of </a:t>
            </a:r>
            <a:r>
              <a:rPr lang="en-GB" dirty="0" err="1"/>
              <a:t>upsampling</a:t>
            </a:r>
            <a:r>
              <a:rPr lang="en-GB" dirty="0"/>
              <a:t> using SMOTE.</a:t>
            </a:r>
          </a:p>
        </p:txBody>
      </p:sp>
    </p:spTree>
    <p:extLst>
      <p:ext uri="{BB962C8B-B14F-4D97-AF65-F5344CB8AC3E}">
        <p14:creationId xmlns:p14="http://schemas.microsoft.com/office/powerpoint/2010/main" val="3530335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Upsampling</a:t>
            </a:r>
            <a:r>
              <a:rPr lang="en-GB" dirty="0"/>
              <a:t> using SMOTE yielded much better results, with accuracy around 0.95 in line with F1 score.</a:t>
            </a:r>
          </a:p>
          <a:p>
            <a:pPr marL="0" lvl="0" indent="0" algn="l" rtl="0">
              <a:spcBef>
                <a:spcPts val="0"/>
              </a:spcBef>
              <a:spcAft>
                <a:spcPts val="0"/>
              </a:spcAft>
              <a:buNone/>
            </a:pPr>
            <a:r>
              <a:rPr lang="en-GB" dirty="0"/>
              <a:t>We cam clearly see that these are our best models.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With the ROC AUC score being particularly high, I decided to plot this on a graph to indicate which model performed the best. </a:t>
            </a:r>
          </a:p>
        </p:txBody>
      </p:sp>
    </p:spTree>
    <p:extLst>
      <p:ext uri="{BB962C8B-B14F-4D97-AF65-F5344CB8AC3E}">
        <p14:creationId xmlns:p14="http://schemas.microsoft.com/office/powerpoint/2010/main" val="699108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curves represent the performance of each model relative to randomness. The closer the line is to y=x, then the more random the model is. The baseline logistic regression model performed the worst and then in turn the Decision Tree’s SMOTE model performed the best.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next question was can this model be improved any further?</a:t>
            </a:r>
            <a:endParaRPr dirty="0"/>
          </a:p>
        </p:txBody>
      </p:sp>
    </p:spTree>
    <p:extLst>
      <p:ext uri="{BB962C8B-B14F-4D97-AF65-F5344CB8AC3E}">
        <p14:creationId xmlns:p14="http://schemas.microsoft.com/office/powerpoint/2010/main" val="239522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D1D5DB"/>
                </a:solidFill>
                <a:effectLst/>
                <a:latin typeface="Söhne"/>
              </a:rPr>
              <a:t>This led me onto stacked generalisation. It is a method for combining multiple machine learning models to create a more powerful model. It works by training a number of base models on the data, and then using those base models to make predictions. The predictions from the base models are then combined using a meta-model to make the final predictions. This can improve the performance of the model, as the meta-model is able to learn from the strengths and weaknesses of the individual base models. </a:t>
            </a:r>
            <a:endParaRPr dirty="0"/>
          </a:p>
        </p:txBody>
      </p:sp>
    </p:spTree>
    <p:extLst>
      <p:ext uri="{BB962C8B-B14F-4D97-AF65-F5344CB8AC3E}">
        <p14:creationId xmlns:p14="http://schemas.microsoft.com/office/powerpoint/2010/main" val="2593700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After applying stacking to my 3 SMOTE models, I found that the results were better than my individual models, as you can see in orange.</a:t>
            </a:r>
          </a:p>
          <a:p>
            <a:pPr marL="0" lvl="0" indent="0" algn="l" rtl="0">
              <a:spcBef>
                <a:spcPts val="0"/>
              </a:spcBef>
              <a:spcAft>
                <a:spcPts val="0"/>
              </a:spcAft>
              <a:buNone/>
            </a:pPr>
            <a:r>
              <a:rPr lang="en-GB" dirty="0"/>
              <a:t>Based on this I have now decided my 3 best models are my Decision Tree model, Random Forest Model and Stacking Model.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245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1a4f75a9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1a4f75a9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Using these 3 models I can evaluate on my test data.</a:t>
            </a:r>
            <a:endParaRPr dirty="0"/>
          </a:p>
        </p:txBody>
      </p:sp>
    </p:spTree>
    <p:extLst>
      <p:ext uri="{BB962C8B-B14F-4D97-AF65-F5344CB8AC3E}">
        <p14:creationId xmlns:p14="http://schemas.microsoft.com/office/powerpoint/2010/main" val="301485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1a4f75a9b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1a4f75a9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can see that the three models vary quite a bit according to the scores. In the centre, Random Forests yielded the worse scores, predicting 205 cases of fraud as non fraud. On the left, Decision tree’s followed with a much higher F1 score where we correctly identified 175 cases of fraud out of 272 instances. However, on the right, Stacking yielded the best results, correctly predicting 221 cases of fraud and all of the non fraudulent cases,  yielding an accuracy of 0.99, f1 score of 0.9 and </a:t>
            </a:r>
            <a:r>
              <a:rPr lang="en-GB" dirty="0" err="1"/>
              <a:t>auc</a:t>
            </a:r>
            <a:r>
              <a:rPr lang="en-GB" dirty="0"/>
              <a:t> score of 0.91.</a:t>
            </a:r>
            <a:endParaRPr dirty="0"/>
          </a:p>
        </p:txBody>
      </p:sp>
    </p:spTree>
    <p:extLst>
      <p:ext uri="{BB962C8B-B14F-4D97-AF65-F5344CB8AC3E}">
        <p14:creationId xmlns:p14="http://schemas.microsoft.com/office/powerpoint/2010/main" val="4166575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505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1a4f75a9b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1a4f75a9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it comes to fraud, the data is naturally imbalanced whether it is insurance fraud, health fraud or credit card fraud, which makes predicting it very hard without false positives (classify genuine claims with fraudulent) thus affecting customer satisfaction. </a:t>
            </a:r>
          </a:p>
          <a:p>
            <a:pPr marL="0" lvl="0" indent="0" algn="l" rtl="0">
              <a:spcBef>
                <a:spcPts val="0"/>
              </a:spcBef>
              <a:spcAft>
                <a:spcPts val="0"/>
              </a:spcAft>
              <a:buNone/>
            </a:pPr>
            <a:r>
              <a:rPr lang="en-GB" dirty="0"/>
              <a:t>Fraudsters are always adapting their methods so the data will never be the same. Therefore the data is non stationary. It is important to retrain models where we can to ensure we are planning ahead and not always a step behind. </a:t>
            </a:r>
          </a:p>
          <a:p>
            <a:pPr marL="0" lvl="0" indent="0" algn="l" rtl="0">
              <a:spcBef>
                <a:spcPts val="0"/>
              </a:spcBef>
              <a:spcAft>
                <a:spcPts val="0"/>
              </a:spcAft>
              <a:buNone/>
            </a:pPr>
            <a:r>
              <a:rPr lang="en-GB" dirty="0"/>
              <a:t>To continue improving this project, I would like to see how clustering would predict claims using KNN to identify any other potential trends in the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think if there is one takeaway from this project, it’s the fraud is very unpredictable and hard to catch. Banks and insurance companies need to be vigilant with balancing the satisfaction of customers with protecting them, and I believe machine learning is the way forward in combatting any forms of fraud. </a:t>
            </a:r>
          </a:p>
        </p:txBody>
      </p:sp>
    </p:spTree>
    <p:extLst>
      <p:ext uri="{BB962C8B-B14F-4D97-AF65-F5344CB8AC3E}">
        <p14:creationId xmlns:p14="http://schemas.microsoft.com/office/powerpoint/2010/main" val="4228345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Thank you, do you have any questions?</a:t>
            </a:r>
            <a:endParaRPr dirty="0"/>
          </a:p>
        </p:txBody>
      </p:sp>
    </p:spTree>
    <p:extLst>
      <p:ext uri="{BB962C8B-B14F-4D97-AF65-F5344CB8AC3E}">
        <p14:creationId xmlns:p14="http://schemas.microsoft.com/office/powerpoint/2010/main" val="369704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c6ac5e8787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c6ac5e8787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9424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1a4f75a9b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1a4f75a9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 first observations, on the graph on the left, we can see the majority of claimants own a Pontiac and on the right over half of claimants vehicles are valued in between 20k and 29k.</a:t>
            </a:r>
            <a:endParaRPr dirty="0"/>
          </a:p>
        </p:txBody>
      </p:sp>
    </p:spTree>
    <p:extLst>
      <p:ext uri="{BB962C8B-B14F-4D97-AF65-F5344CB8AC3E}">
        <p14:creationId xmlns:p14="http://schemas.microsoft.com/office/powerpoint/2010/main" val="71024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fraud? Dictionary definition of fraud is, wrongful or criminal deception intended to result in financial or personal gain. </a:t>
            </a:r>
          </a:p>
        </p:txBody>
      </p:sp>
    </p:spTree>
    <p:extLst>
      <p:ext uri="{BB962C8B-B14F-4D97-AF65-F5344CB8AC3E}">
        <p14:creationId xmlns:p14="http://schemas.microsoft.com/office/powerpoint/2010/main" val="299022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11a4f75a9b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11a4f75a9b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According to Aviva, in 2021 there were over 11,000 instance of fraudulent claims leading to over £122m being paid out. An increase of 13% YOY.</a:t>
            </a:r>
            <a:endParaRPr dirty="0"/>
          </a:p>
        </p:txBody>
      </p:sp>
    </p:spTree>
    <p:extLst>
      <p:ext uri="{BB962C8B-B14F-4D97-AF65-F5344CB8AC3E}">
        <p14:creationId xmlns:p14="http://schemas.microsoft.com/office/powerpoint/2010/main" val="422486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11a4f75a9b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11a4f75a9b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leads me to main objective which is to build a model to successfully detect fraudulent vehicle insurance claims through machine learning. </a:t>
            </a:r>
            <a:endParaRPr dirty="0"/>
          </a:p>
        </p:txBody>
      </p:sp>
    </p:spTree>
    <p:extLst>
      <p:ext uri="{BB962C8B-B14F-4D97-AF65-F5344CB8AC3E}">
        <p14:creationId xmlns:p14="http://schemas.microsoft.com/office/powerpoint/2010/main" val="135123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My plan of action is to carry out EDA and data cleaning and then feature engineer my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would split this data down into train and test datasets and begin building my models.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 would then revise my models once again through learning techniques to improve the results, in order to evaluate this onto my test data.</a:t>
            </a:r>
            <a:endParaRPr dirty="0"/>
          </a:p>
        </p:txBody>
      </p:sp>
    </p:spTree>
    <p:extLst>
      <p:ext uri="{BB962C8B-B14F-4D97-AF65-F5344CB8AC3E}">
        <p14:creationId xmlns:p14="http://schemas.microsoft.com/office/powerpoint/2010/main" val="69518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1a4f75a9b_0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1a4f75a9b_0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downloaded my data from Kaggle and set to investigate it. The data was anonymised and I planned this to be a supervised learning project.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data is approximately 15k rows with 33 feature columns and includes two different datatypes with no nulls being identified at this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061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rot="10800000" flipH="1">
            <a:off x="6214418" y="-924090"/>
            <a:ext cx="2928182" cy="6991680"/>
            <a:chOff x="6214418" y="-924090"/>
            <a:chExt cx="2928182" cy="6991680"/>
          </a:xfrm>
        </p:grpSpPr>
        <p:sp>
          <p:nvSpPr>
            <p:cNvPr id="11" name="Google Shape;11;p2"/>
            <p:cNvSpPr/>
            <p:nvPr/>
          </p:nvSpPr>
          <p:spPr>
            <a:xfrm rot="5400000">
              <a:off x="3897533" y="1392795"/>
              <a:ext cx="6991680" cy="2357911"/>
            </a:xfrm>
            <a:custGeom>
              <a:avLst/>
              <a:gdLst/>
              <a:ahLst/>
              <a:cxnLst/>
              <a:rect l="l" t="t" r="r" b="b"/>
              <a:pathLst>
                <a:path w="99696" h="33622" extrusionOk="0">
                  <a:moveTo>
                    <a:pt x="1" y="0"/>
                  </a:moveTo>
                  <a:lnTo>
                    <a:pt x="1" y="21907"/>
                  </a:lnTo>
                  <a:cubicBezTo>
                    <a:pt x="2243" y="22925"/>
                    <a:pt x="4751" y="24961"/>
                    <a:pt x="6433" y="26657"/>
                  </a:cubicBezTo>
                  <a:cubicBezTo>
                    <a:pt x="9988" y="30242"/>
                    <a:pt x="15063" y="32396"/>
                    <a:pt x="20314" y="33207"/>
                  </a:cubicBezTo>
                  <a:cubicBezTo>
                    <a:pt x="22159" y="33493"/>
                    <a:pt x="24024" y="33621"/>
                    <a:pt x="25892" y="33621"/>
                  </a:cubicBezTo>
                  <a:cubicBezTo>
                    <a:pt x="29328" y="33621"/>
                    <a:pt x="32775" y="33187"/>
                    <a:pt x="36129" y="32499"/>
                  </a:cubicBezTo>
                  <a:cubicBezTo>
                    <a:pt x="40068" y="31688"/>
                    <a:pt x="43947" y="30537"/>
                    <a:pt x="47532" y="28841"/>
                  </a:cubicBezTo>
                  <a:cubicBezTo>
                    <a:pt x="52238" y="26628"/>
                    <a:pt x="56369" y="23574"/>
                    <a:pt x="60883" y="21066"/>
                  </a:cubicBezTo>
                  <a:cubicBezTo>
                    <a:pt x="67672" y="17303"/>
                    <a:pt x="75005" y="14753"/>
                    <a:pt x="82979" y="14753"/>
                  </a:cubicBezTo>
                  <a:cubicBezTo>
                    <a:pt x="88261" y="14753"/>
                    <a:pt x="93824" y="15872"/>
                    <a:pt x="99696" y="18499"/>
                  </a:cubicBezTo>
                  <a:lnTo>
                    <a:pt x="99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4779502" y="1694685"/>
              <a:ext cx="6972067" cy="1754129"/>
            </a:xfrm>
            <a:custGeom>
              <a:avLst/>
              <a:gdLst/>
              <a:ahLst/>
              <a:cxnLst/>
              <a:rect l="l" t="t" r="r" b="b"/>
              <a:pathLst>
                <a:path w="148674" h="42401" extrusionOk="0">
                  <a:moveTo>
                    <a:pt x="1" y="0"/>
                  </a:moveTo>
                  <a:lnTo>
                    <a:pt x="1" y="27631"/>
                  </a:lnTo>
                  <a:cubicBezTo>
                    <a:pt x="3349" y="28915"/>
                    <a:pt x="7082" y="31481"/>
                    <a:pt x="9590" y="33620"/>
                  </a:cubicBezTo>
                  <a:cubicBezTo>
                    <a:pt x="14886" y="38135"/>
                    <a:pt x="22468" y="40864"/>
                    <a:pt x="30272" y="41882"/>
                  </a:cubicBezTo>
                  <a:cubicBezTo>
                    <a:pt x="33020" y="42239"/>
                    <a:pt x="35796" y="42400"/>
                    <a:pt x="38576" y="42400"/>
                  </a:cubicBezTo>
                  <a:cubicBezTo>
                    <a:pt x="43706" y="42400"/>
                    <a:pt x="48853" y="41852"/>
                    <a:pt x="53876" y="40982"/>
                  </a:cubicBezTo>
                  <a:cubicBezTo>
                    <a:pt x="59762" y="39964"/>
                    <a:pt x="65530" y="38503"/>
                    <a:pt x="70885" y="36364"/>
                  </a:cubicBezTo>
                  <a:cubicBezTo>
                    <a:pt x="77892" y="33591"/>
                    <a:pt x="84059" y="29726"/>
                    <a:pt x="90800" y="26554"/>
                  </a:cubicBezTo>
                  <a:cubicBezTo>
                    <a:pt x="100911" y="21818"/>
                    <a:pt x="111837" y="18607"/>
                    <a:pt x="123721" y="18607"/>
                  </a:cubicBezTo>
                  <a:cubicBezTo>
                    <a:pt x="131603" y="18607"/>
                    <a:pt x="139907" y="20020"/>
                    <a:pt x="148673" y="23338"/>
                  </a:cubicBezTo>
                  <a:lnTo>
                    <a:pt x="148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22375" y="1140490"/>
            <a:ext cx="5778900" cy="18228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22375" y="3289827"/>
            <a:ext cx="3306000" cy="61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5" name="Google Shape;15;p2"/>
          <p:cNvCxnSpPr/>
          <p:nvPr/>
        </p:nvCxnSpPr>
        <p:spPr>
          <a:xfrm>
            <a:off x="820500" y="4416985"/>
            <a:ext cx="5298000" cy="0"/>
          </a:xfrm>
          <a:prstGeom prst="straightConnector1">
            <a:avLst/>
          </a:prstGeom>
          <a:noFill/>
          <a:ln w="9525" cap="flat" cmpd="sng">
            <a:solidFill>
              <a:schemeClr val="accent2"/>
            </a:solidFill>
            <a:prstDash val="solid"/>
            <a:round/>
            <a:headEnd type="none" w="med" len="med"/>
            <a:tailEnd type="none" w="med" len="med"/>
          </a:ln>
        </p:spPr>
      </p:cxnSp>
      <p:sp>
        <p:nvSpPr>
          <p:cNvPr id="16" name="Google Shape;16;p2"/>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9">
    <p:spTree>
      <p:nvGrpSpPr>
        <p:cNvPr id="1" name="Shape 285"/>
        <p:cNvGrpSpPr/>
        <p:nvPr/>
      </p:nvGrpSpPr>
      <p:grpSpPr>
        <a:xfrm>
          <a:off x="0" y="0"/>
          <a:ext cx="0" cy="0"/>
          <a:chOff x="0" y="0"/>
          <a:chExt cx="0" cy="0"/>
        </a:xfrm>
      </p:grpSpPr>
      <p:grpSp>
        <p:nvGrpSpPr>
          <p:cNvPr id="286" name="Google Shape;286;p26"/>
          <p:cNvGrpSpPr/>
          <p:nvPr/>
        </p:nvGrpSpPr>
        <p:grpSpPr>
          <a:xfrm>
            <a:off x="-1382950" y="-470238"/>
            <a:ext cx="11909899" cy="6083973"/>
            <a:chOff x="-1382950" y="-470238"/>
            <a:chExt cx="11909899" cy="6083973"/>
          </a:xfrm>
        </p:grpSpPr>
        <p:grpSp>
          <p:nvGrpSpPr>
            <p:cNvPr id="287" name="Google Shape;287;p26"/>
            <p:cNvGrpSpPr/>
            <p:nvPr/>
          </p:nvGrpSpPr>
          <p:grpSpPr>
            <a:xfrm>
              <a:off x="-1382950" y="-470238"/>
              <a:ext cx="3168399" cy="6083973"/>
              <a:chOff x="-982299" y="-470238"/>
              <a:chExt cx="3168399" cy="6083973"/>
            </a:xfrm>
          </p:grpSpPr>
          <p:sp>
            <p:nvSpPr>
              <p:cNvPr id="288" name="Google Shape;288;p26"/>
              <p:cNvSpPr/>
              <p:nvPr/>
            </p:nvSpPr>
            <p:spPr>
              <a:xfrm rot="5400000">
                <a:off x="-1567561" y="1436192"/>
                <a:ext cx="5236203" cy="2271119"/>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2704873" y="1252336"/>
                <a:ext cx="6083973" cy="2638826"/>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6"/>
            <p:cNvGrpSpPr/>
            <p:nvPr/>
          </p:nvGrpSpPr>
          <p:grpSpPr>
            <a:xfrm flipH="1">
              <a:off x="7358550" y="-470238"/>
              <a:ext cx="3168399" cy="6083973"/>
              <a:chOff x="-982299" y="-470238"/>
              <a:chExt cx="3168399" cy="6083973"/>
            </a:xfrm>
          </p:grpSpPr>
          <p:sp>
            <p:nvSpPr>
              <p:cNvPr id="291" name="Google Shape;291;p26"/>
              <p:cNvSpPr/>
              <p:nvPr/>
            </p:nvSpPr>
            <p:spPr>
              <a:xfrm rot="5400000">
                <a:off x="-1567561" y="1436192"/>
                <a:ext cx="5236203" cy="2271119"/>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2704873" y="1252336"/>
                <a:ext cx="6083973" cy="2638826"/>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26"/>
          <p:cNvSpPr txBox="1">
            <a:spLocks noGrp="1"/>
          </p:cNvSpPr>
          <p:nvPr>
            <p:ph type="subTitle" idx="1"/>
          </p:nvPr>
        </p:nvSpPr>
        <p:spPr>
          <a:xfrm>
            <a:off x="2489700" y="2765936"/>
            <a:ext cx="4164600" cy="94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94" name="Google Shape;294;p26"/>
          <p:cNvSpPr txBox="1">
            <a:spLocks noGrp="1"/>
          </p:cNvSpPr>
          <p:nvPr>
            <p:ph type="title"/>
          </p:nvPr>
        </p:nvSpPr>
        <p:spPr>
          <a:xfrm>
            <a:off x="2489700" y="1307312"/>
            <a:ext cx="4164600" cy="124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5" name="Google Shape;295;p2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6" name="Google Shape;296;p2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97" name="Google Shape;297;p26"/>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10_1_1_1_1">
    <p:spTree>
      <p:nvGrpSpPr>
        <p:cNvPr id="1" name="Shape 330"/>
        <p:cNvGrpSpPr/>
        <p:nvPr/>
      </p:nvGrpSpPr>
      <p:grpSpPr>
        <a:xfrm>
          <a:off x="0" y="0"/>
          <a:ext cx="0" cy="0"/>
          <a:chOff x="0" y="0"/>
          <a:chExt cx="0" cy="0"/>
        </a:xfrm>
      </p:grpSpPr>
      <p:grpSp>
        <p:nvGrpSpPr>
          <p:cNvPr id="331" name="Google Shape;331;p31"/>
          <p:cNvGrpSpPr/>
          <p:nvPr/>
        </p:nvGrpSpPr>
        <p:grpSpPr>
          <a:xfrm>
            <a:off x="7656269" y="-391325"/>
            <a:ext cx="1838280" cy="2865530"/>
            <a:chOff x="7656269" y="-391325"/>
            <a:chExt cx="1838280" cy="2865530"/>
          </a:xfrm>
        </p:grpSpPr>
        <p:sp>
          <p:nvSpPr>
            <p:cNvPr id="332" name="Google Shape;332;p31"/>
            <p:cNvSpPr/>
            <p:nvPr/>
          </p:nvSpPr>
          <p:spPr>
            <a:xfrm flipH="1">
              <a:off x="7656269" y="-67700"/>
              <a:ext cx="1517606" cy="2541905"/>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flipH="1">
              <a:off x="7976994" y="-391325"/>
              <a:ext cx="1517555" cy="2541545"/>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cxnSp>
        <p:nvCxnSpPr>
          <p:cNvPr id="335" name="Google Shape;335;p31"/>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36" name="Google Shape;336;p31"/>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37" name="Google Shape;337;p31"/>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lgn="r" rtl="0">
              <a:buNone/>
              <a:defRPr sz="800">
                <a:solidFill>
                  <a:schemeClr val="accent2"/>
                </a:solidFill>
                <a:latin typeface="Varela"/>
                <a:ea typeface="Varela"/>
                <a:cs typeface="Varela"/>
                <a:sym typeface="Varela"/>
              </a:defRPr>
            </a:lvl1pPr>
            <a:lvl2pPr lvl="1" algn="r" rtl="0">
              <a:buNone/>
              <a:defRPr sz="800">
                <a:solidFill>
                  <a:schemeClr val="accent2"/>
                </a:solidFill>
                <a:latin typeface="Varela"/>
                <a:ea typeface="Varela"/>
                <a:cs typeface="Varela"/>
                <a:sym typeface="Varela"/>
              </a:defRPr>
            </a:lvl2pPr>
            <a:lvl3pPr lvl="2" algn="r" rtl="0">
              <a:buNone/>
              <a:defRPr sz="800">
                <a:solidFill>
                  <a:schemeClr val="accent2"/>
                </a:solidFill>
                <a:latin typeface="Varela"/>
                <a:ea typeface="Varela"/>
                <a:cs typeface="Varela"/>
                <a:sym typeface="Varela"/>
              </a:defRPr>
            </a:lvl3pPr>
            <a:lvl4pPr lvl="3" algn="r" rtl="0">
              <a:buNone/>
              <a:defRPr sz="800">
                <a:solidFill>
                  <a:schemeClr val="accent2"/>
                </a:solidFill>
                <a:latin typeface="Varela"/>
                <a:ea typeface="Varela"/>
                <a:cs typeface="Varela"/>
                <a:sym typeface="Varela"/>
              </a:defRPr>
            </a:lvl4pPr>
            <a:lvl5pPr lvl="4" algn="r" rtl="0">
              <a:buNone/>
              <a:defRPr sz="800">
                <a:solidFill>
                  <a:schemeClr val="accent2"/>
                </a:solidFill>
                <a:latin typeface="Varela"/>
                <a:ea typeface="Varela"/>
                <a:cs typeface="Varela"/>
                <a:sym typeface="Varela"/>
              </a:defRPr>
            </a:lvl5pPr>
            <a:lvl6pPr lvl="5" algn="r" rtl="0">
              <a:buNone/>
              <a:defRPr sz="800">
                <a:solidFill>
                  <a:schemeClr val="accent2"/>
                </a:solidFill>
                <a:latin typeface="Varela"/>
                <a:ea typeface="Varela"/>
                <a:cs typeface="Varela"/>
                <a:sym typeface="Varela"/>
              </a:defRPr>
            </a:lvl6pPr>
            <a:lvl7pPr lvl="6" algn="r" rtl="0">
              <a:buNone/>
              <a:defRPr sz="800">
                <a:solidFill>
                  <a:schemeClr val="accent2"/>
                </a:solidFill>
                <a:latin typeface="Varela"/>
                <a:ea typeface="Varela"/>
                <a:cs typeface="Varela"/>
                <a:sym typeface="Varela"/>
              </a:defRPr>
            </a:lvl7pPr>
            <a:lvl8pPr lvl="7" algn="r" rtl="0">
              <a:buNone/>
              <a:defRPr sz="800">
                <a:solidFill>
                  <a:schemeClr val="accent2"/>
                </a:solidFill>
                <a:latin typeface="Varela"/>
                <a:ea typeface="Varela"/>
                <a:cs typeface="Varela"/>
                <a:sym typeface="Varela"/>
              </a:defRPr>
            </a:lvl8pPr>
            <a:lvl9pPr lvl="8" algn="r" rtl="0">
              <a:buNone/>
              <a:defRPr sz="800">
                <a:solidFill>
                  <a:schemeClr val="accent2"/>
                </a:solidFill>
                <a:latin typeface="Varela"/>
                <a:ea typeface="Varela"/>
                <a:cs typeface="Varela"/>
                <a:sym typeface="Varela"/>
              </a:defRPr>
            </a:lvl9pPr>
          </a:lstStyle>
          <a:p>
            <a:pPr marL="0" lvl="0" indent="0" algn="r" rtl="0">
              <a:spcBef>
                <a:spcPts val="0"/>
              </a:spcBef>
              <a:spcAft>
                <a:spcPts val="0"/>
              </a:spcAft>
              <a:buNone/>
            </a:pPr>
            <a:fld id="{00000000-1234-1234-1234-123412341234}" type="slidenum">
              <a:rPr lang="en"/>
              <a:t>‹#›</a:t>
            </a:fld>
            <a:endParaRPr/>
          </a:p>
        </p:txBody>
      </p:sp>
      <p:sp>
        <p:nvSpPr>
          <p:cNvPr id="338" name="Google Shape;338;p31"/>
          <p:cNvSpPr txBox="1">
            <a:spLocks noGrp="1"/>
          </p:cNvSpPr>
          <p:nvPr>
            <p:ph type="body" idx="2"/>
          </p:nvPr>
        </p:nvSpPr>
        <p:spPr>
          <a:xfrm>
            <a:off x="720000" y="1236475"/>
            <a:ext cx="7704000" cy="28290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347"/>
        <p:cNvGrpSpPr/>
        <p:nvPr/>
      </p:nvGrpSpPr>
      <p:grpSpPr>
        <a:xfrm>
          <a:off x="0" y="0"/>
          <a:ext cx="0" cy="0"/>
          <a:chOff x="0" y="0"/>
          <a:chExt cx="0" cy="0"/>
        </a:xfrm>
      </p:grpSpPr>
      <p:sp>
        <p:nvSpPr>
          <p:cNvPr id="348" name="Google Shape;348;p33"/>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349" name="Google Shape;349;p3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50" name="Google Shape;350;p33"/>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51" name="Google Shape;351;p3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52" name="Google Shape;352;p33"/>
          <p:cNvGrpSpPr/>
          <p:nvPr/>
        </p:nvGrpSpPr>
        <p:grpSpPr>
          <a:xfrm>
            <a:off x="7593750" y="-224752"/>
            <a:ext cx="2945977" cy="5363376"/>
            <a:chOff x="7517550" y="-224752"/>
            <a:chExt cx="2945977" cy="5363376"/>
          </a:xfrm>
        </p:grpSpPr>
        <p:sp>
          <p:nvSpPr>
            <p:cNvPr id="353" name="Google Shape;353;p33"/>
            <p:cNvSpPr/>
            <p:nvPr/>
          </p:nvSpPr>
          <p:spPr>
            <a:xfrm rot="-5400000" flipH="1">
              <a:off x="6042150" y="14030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rot="-5400000" flipH="1">
              <a:off x="6727950" y="12506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3"/>
        <p:cNvGrpSpPr/>
        <p:nvPr/>
      </p:nvGrpSpPr>
      <p:grpSpPr>
        <a:xfrm>
          <a:off x="0" y="0"/>
          <a:ext cx="0" cy="0"/>
          <a:chOff x="0" y="0"/>
          <a:chExt cx="0" cy="0"/>
        </a:xfrm>
      </p:grpSpPr>
      <p:grpSp>
        <p:nvGrpSpPr>
          <p:cNvPr id="364" name="Google Shape;364;p35"/>
          <p:cNvGrpSpPr/>
          <p:nvPr/>
        </p:nvGrpSpPr>
        <p:grpSpPr>
          <a:xfrm>
            <a:off x="4971605" y="-81100"/>
            <a:ext cx="4339808" cy="4146638"/>
            <a:chOff x="4971605" y="-81100"/>
            <a:chExt cx="4339808" cy="4146638"/>
          </a:xfrm>
        </p:grpSpPr>
        <p:sp>
          <p:nvSpPr>
            <p:cNvPr id="365" name="Google Shape;365;p35"/>
            <p:cNvSpPr/>
            <p:nvPr/>
          </p:nvSpPr>
          <p:spPr>
            <a:xfrm>
              <a:off x="4971605" y="-81100"/>
              <a:ext cx="4339719" cy="4146638"/>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6057971" y="-81100"/>
              <a:ext cx="3253442" cy="3108691"/>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68" name="Google Shape;368;p3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69" name="Google Shape;369;p3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70"/>
        <p:cNvGrpSpPr/>
        <p:nvPr/>
      </p:nvGrpSpPr>
      <p:grpSpPr>
        <a:xfrm>
          <a:off x="0" y="0"/>
          <a:ext cx="0" cy="0"/>
          <a:chOff x="0" y="0"/>
          <a:chExt cx="0" cy="0"/>
        </a:xfrm>
      </p:grpSpPr>
      <p:cxnSp>
        <p:nvCxnSpPr>
          <p:cNvPr id="371" name="Google Shape;371;p3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72" name="Google Shape;372;p36"/>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73" name="Google Shape;373;p3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74" name="Google Shape;374;p36"/>
          <p:cNvGrpSpPr/>
          <p:nvPr/>
        </p:nvGrpSpPr>
        <p:grpSpPr>
          <a:xfrm>
            <a:off x="7593750" y="-224752"/>
            <a:ext cx="2945977" cy="5363376"/>
            <a:chOff x="7517550" y="-224752"/>
            <a:chExt cx="2945977" cy="5363376"/>
          </a:xfrm>
        </p:grpSpPr>
        <p:sp>
          <p:nvSpPr>
            <p:cNvPr id="375" name="Google Shape;375;p36"/>
            <p:cNvSpPr/>
            <p:nvPr/>
          </p:nvSpPr>
          <p:spPr>
            <a:xfrm rot="-5400000" flipH="1">
              <a:off x="6042150" y="14030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rot="-5400000" flipH="1">
              <a:off x="6727950" y="12506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4800" y="1663350"/>
            <a:ext cx="42261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714800" y="464178"/>
            <a:ext cx="2095800" cy="9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accen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0" name="Google Shape;20;p3"/>
          <p:cNvSpPr txBox="1">
            <a:spLocks noGrp="1"/>
          </p:cNvSpPr>
          <p:nvPr>
            <p:ph type="subTitle" idx="1"/>
          </p:nvPr>
        </p:nvSpPr>
        <p:spPr>
          <a:xfrm>
            <a:off x="714800" y="3495800"/>
            <a:ext cx="3045300" cy="6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1" name="Google Shape;21;p3"/>
          <p:cNvSpPr/>
          <p:nvPr/>
        </p:nvSpPr>
        <p:spPr>
          <a:xfrm rot="-5400000" flipH="1">
            <a:off x="5904273" y="1007019"/>
            <a:ext cx="5739186" cy="3129463"/>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3" name="Google Shape;23;p3"/>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24" name="Google Shape;24;p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9"/>
          <p:cNvSpPr/>
          <p:nvPr/>
        </p:nvSpPr>
        <p:spPr>
          <a:xfrm>
            <a:off x="-15839" y="-76200"/>
            <a:ext cx="2332316" cy="3906156"/>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6879750" y="2902214"/>
            <a:ext cx="2332342" cy="2315877"/>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txBox="1">
            <a:spLocks noGrp="1"/>
          </p:cNvSpPr>
          <p:nvPr>
            <p:ph type="subTitle" idx="1"/>
          </p:nvPr>
        </p:nvSpPr>
        <p:spPr>
          <a:xfrm>
            <a:off x="4580007" y="2303843"/>
            <a:ext cx="3507600" cy="107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0" name="Google Shape;80;p9"/>
          <p:cNvSpPr txBox="1">
            <a:spLocks noGrp="1"/>
          </p:cNvSpPr>
          <p:nvPr>
            <p:ph type="title"/>
          </p:nvPr>
        </p:nvSpPr>
        <p:spPr>
          <a:xfrm>
            <a:off x="4580115" y="1413106"/>
            <a:ext cx="3507600" cy="472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
        <p:nvSpPr>
          <p:cNvPr id="81" name="Google Shape;81;p9"/>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9"/>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83" name="Google Shape;83;p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grpSp>
        <p:nvGrpSpPr>
          <p:cNvPr id="91" name="Google Shape;91;p11"/>
          <p:cNvGrpSpPr/>
          <p:nvPr/>
        </p:nvGrpSpPr>
        <p:grpSpPr>
          <a:xfrm>
            <a:off x="-1100512" y="-882875"/>
            <a:ext cx="3645782" cy="6106483"/>
            <a:chOff x="-1100512" y="-882875"/>
            <a:chExt cx="3645782" cy="6106483"/>
          </a:xfrm>
        </p:grpSpPr>
        <p:sp>
          <p:nvSpPr>
            <p:cNvPr id="92" name="Google Shape;92;p11"/>
            <p:cNvSpPr/>
            <p:nvPr/>
          </p:nvSpPr>
          <p:spPr>
            <a:xfrm>
              <a:off x="-1100512" y="-882875"/>
              <a:ext cx="3645782" cy="6106483"/>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1100512" y="-882875"/>
              <a:ext cx="2601339" cy="4356628"/>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1"/>
          <p:cNvGrpSpPr/>
          <p:nvPr/>
        </p:nvGrpSpPr>
        <p:grpSpPr>
          <a:xfrm flipH="1">
            <a:off x="6598738" y="-882875"/>
            <a:ext cx="3645782" cy="6106483"/>
            <a:chOff x="-1100512" y="-882875"/>
            <a:chExt cx="3645782" cy="6106483"/>
          </a:xfrm>
        </p:grpSpPr>
        <p:sp>
          <p:nvSpPr>
            <p:cNvPr id="95" name="Google Shape;95;p11"/>
            <p:cNvSpPr/>
            <p:nvPr/>
          </p:nvSpPr>
          <p:spPr>
            <a:xfrm>
              <a:off x="-1100512" y="-882875"/>
              <a:ext cx="3645782" cy="6106483"/>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00512" y="-882875"/>
              <a:ext cx="2601339" cy="4356628"/>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1"/>
          <p:cNvSpPr txBox="1">
            <a:spLocks noGrp="1"/>
          </p:cNvSpPr>
          <p:nvPr>
            <p:ph type="title" hasCustomPrompt="1"/>
          </p:nvPr>
        </p:nvSpPr>
        <p:spPr>
          <a:xfrm>
            <a:off x="1468050" y="1542618"/>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98" name="Google Shape;98;p11"/>
          <p:cNvSpPr txBox="1">
            <a:spLocks noGrp="1"/>
          </p:cNvSpPr>
          <p:nvPr>
            <p:ph type="subTitle" idx="1"/>
          </p:nvPr>
        </p:nvSpPr>
        <p:spPr>
          <a:xfrm flipH="1">
            <a:off x="1468050" y="3086044"/>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99" name="Google Shape;99;p11"/>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0" name="Google Shape;100;p11"/>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01" name="Google Shape;101;p11"/>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3"/>
        <p:cNvGrpSpPr/>
        <p:nvPr/>
      </p:nvGrpSpPr>
      <p:grpSpPr>
        <a:xfrm>
          <a:off x="0" y="0"/>
          <a:ext cx="0" cy="0"/>
          <a:chOff x="0" y="0"/>
          <a:chExt cx="0" cy="0"/>
        </a:xfrm>
      </p:grpSpPr>
      <p:sp>
        <p:nvSpPr>
          <p:cNvPr id="104" name="Google Shape;104;p13"/>
          <p:cNvSpPr txBox="1">
            <a:spLocks noGrp="1"/>
          </p:cNvSpPr>
          <p:nvPr>
            <p:ph type="title" hasCustomPrompt="1"/>
          </p:nvPr>
        </p:nvSpPr>
        <p:spPr>
          <a:xfrm>
            <a:off x="1509320"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5" name="Google Shape;105;p13"/>
          <p:cNvSpPr txBox="1">
            <a:spLocks noGrp="1"/>
          </p:cNvSpPr>
          <p:nvPr>
            <p:ph type="subTitle" idx="1"/>
          </p:nvPr>
        </p:nvSpPr>
        <p:spPr>
          <a:xfrm>
            <a:off x="853970" y="2210450"/>
            <a:ext cx="2139000" cy="723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200">
                <a:latin typeface="Varela"/>
                <a:ea typeface="Varela"/>
                <a:cs typeface="Varela"/>
                <a:sym typeface="Varela"/>
              </a:defRPr>
            </a:lvl1pPr>
            <a:lvl2pPr lvl="1">
              <a:lnSpc>
                <a:spcPct val="100000"/>
              </a:lnSpc>
              <a:spcBef>
                <a:spcPts val="0"/>
              </a:spcBef>
              <a:spcAft>
                <a:spcPts val="0"/>
              </a:spcAft>
              <a:buNone/>
              <a:defRPr sz="2200">
                <a:latin typeface="Varela"/>
                <a:ea typeface="Varela"/>
                <a:cs typeface="Varela"/>
                <a:sym typeface="Varela"/>
              </a:defRPr>
            </a:lvl2pPr>
            <a:lvl3pPr lvl="2">
              <a:lnSpc>
                <a:spcPct val="100000"/>
              </a:lnSpc>
              <a:spcBef>
                <a:spcPts val="0"/>
              </a:spcBef>
              <a:spcAft>
                <a:spcPts val="0"/>
              </a:spcAft>
              <a:buNone/>
              <a:defRPr sz="2200">
                <a:latin typeface="Varela"/>
                <a:ea typeface="Varela"/>
                <a:cs typeface="Varela"/>
                <a:sym typeface="Varela"/>
              </a:defRPr>
            </a:lvl3pPr>
            <a:lvl4pPr lvl="3">
              <a:lnSpc>
                <a:spcPct val="100000"/>
              </a:lnSpc>
              <a:spcBef>
                <a:spcPts val="0"/>
              </a:spcBef>
              <a:spcAft>
                <a:spcPts val="0"/>
              </a:spcAft>
              <a:buNone/>
              <a:defRPr sz="2200">
                <a:latin typeface="Varela"/>
                <a:ea typeface="Varela"/>
                <a:cs typeface="Varela"/>
                <a:sym typeface="Varela"/>
              </a:defRPr>
            </a:lvl4pPr>
            <a:lvl5pPr lvl="4">
              <a:lnSpc>
                <a:spcPct val="100000"/>
              </a:lnSpc>
              <a:spcBef>
                <a:spcPts val="0"/>
              </a:spcBef>
              <a:spcAft>
                <a:spcPts val="0"/>
              </a:spcAft>
              <a:buNone/>
              <a:defRPr sz="2200">
                <a:latin typeface="Varela"/>
                <a:ea typeface="Varela"/>
                <a:cs typeface="Varela"/>
                <a:sym typeface="Varela"/>
              </a:defRPr>
            </a:lvl5pPr>
            <a:lvl6pPr lvl="5">
              <a:lnSpc>
                <a:spcPct val="100000"/>
              </a:lnSpc>
              <a:spcBef>
                <a:spcPts val="0"/>
              </a:spcBef>
              <a:spcAft>
                <a:spcPts val="0"/>
              </a:spcAft>
              <a:buNone/>
              <a:defRPr sz="2200">
                <a:latin typeface="Varela"/>
                <a:ea typeface="Varela"/>
                <a:cs typeface="Varela"/>
                <a:sym typeface="Varela"/>
              </a:defRPr>
            </a:lvl6pPr>
            <a:lvl7pPr lvl="6">
              <a:lnSpc>
                <a:spcPct val="100000"/>
              </a:lnSpc>
              <a:spcBef>
                <a:spcPts val="0"/>
              </a:spcBef>
              <a:spcAft>
                <a:spcPts val="0"/>
              </a:spcAft>
              <a:buNone/>
              <a:defRPr sz="2200">
                <a:latin typeface="Varela"/>
                <a:ea typeface="Varela"/>
                <a:cs typeface="Varela"/>
                <a:sym typeface="Varela"/>
              </a:defRPr>
            </a:lvl7pPr>
            <a:lvl8pPr lvl="7">
              <a:lnSpc>
                <a:spcPct val="100000"/>
              </a:lnSpc>
              <a:spcBef>
                <a:spcPts val="0"/>
              </a:spcBef>
              <a:spcAft>
                <a:spcPts val="0"/>
              </a:spcAft>
              <a:buNone/>
              <a:defRPr sz="2200">
                <a:latin typeface="Varela"/>
                <a:ea typeface="Varela"/>
                <a:cs typeface="Varela"/>
                <a:sym typeface="Varela"/>
              </a:defRPr>
            </a:lvl8pPr>
            <a:lvl9pPr lvl="8">
              <a:lnSpc>
                <a:spcPct val="100000"/>
              </a:lnSpc>
              <a:spcBef>
                <a:spcPts val="0"/>
              </a:spcBef>
              <a:spcAft>
                <a:spcPts val="0"/>
              </a:spcAft>
              <a:buNone/>
              <a:defRPr sz="2200">
                <a:latin typeface="Varela"/>
                <a:ea typeface="Varela"/>
                <a:cs typeface="Varela"/>
                <a:sym typeface="Varela"/>
              </a:defRPr>
            </a:lvl9pPr>
          </a:lstStyle>
          <a:p>
            <a:endParaRPr/>
          </a:p>
        </p:txBody>
      </p:sp>
      <p:sp>
        <p:nvSpPr>
          <p:cNvPr id="106" name="Google Shape;106;p13"/>
          <p:cNvSpPr txBox="1">
            <a:spLocks noGrp="1"/>
          </p:cNvSpPr>
          <p:nvPr>
            <p:ph type="subTitle" idx="2"/>
          </p:nvPr>
        </p:nvSpPr>
        <p:spPr>
          <a:xfrm>
            <a:off x="853970"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7" name="Google Shape;107;p13"/>
          <p:cNvSpPr txBox="1">
            <a:spLocks noGrp="1"/>
          </p:cNvSpPr>
          <p:nvPr>
            <p:ph type="title" idx="3" hasCustomPrompt="1"/>
          </p:nvPr>
        </p:nvSpPr>
        <p:spPr>
          <a:xfrm>
            <a:off x="4157790"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8" name="Google Shape;108;p13"/>
          <p:cNvSpPr txBox="1">
            <a:spLocks noGrp="1"/>
          </p:cNvSpPr>
          <p:nvPr>
            <p:ph type="subTitle" idx="4"/>
          </p:nvPr>
        </p:nvSpPr>
        <p:spPr>
          <a:xfrm>
            <a:off x="3502500" y="2210450"/>
            <a:ext cx="2139000" cy="7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09" name="Google Shape;109;p13"/>
          <p:cNvSpPr txBox="1">
            <a:spLocks noGrp="1"/>
          </p:cNvSpPr>
          <p:nvPr>
            <p:ph type="subTitle" idx="5"/>
          </p:nvPr>
        </p:nvSpPr>
        <p:spPr>
          <a:xfrm>
            <a:off x="3502500"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0" name="Google Shape;110;p13"/>
          <p:cNvSpPr txBox="1">
            <a:spLocks noGrp="1"/>
          </p:cNvSpPr>
          <p:nvPr>
            <p:ph type="title" idx="6" hasCustomPrompt="1"/>
          </p:nvPr>
        </p:nvSpPr>
        <p:spPr>
          <a:xfrm>
            <a:off x="6806325"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1" name="Google Shape;111;p13"/>
          <p:cNvSpPr txBox="1">
            <a:spLocks noGrp="1"/>
          </p:cNvSpPr>
          <p:nvPr>
            <p:ph type="subTitle" idx="7"/>
          </p:nvPr>
        </p:nvSpPr>
        <p:spPr>
          <a:xfrm>
            <a:off x="6151032" y="2210450"/>
            <a:ext cx="2139000" cy="7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12" name="Google Shape;112;p13"/>
          <p:cNvSpPr txBox="1">
            <a:spLocks noGrp="1"/>
          </p:cNvSpPr>
          <p:nvPr>
            <p:ph type="subTitle" idx="8"/>
          </p:nvPr>
        </p:nvSpPr>
        <p:spPr>
          <a:xfrm>
            <a:off x="6151029"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 name="Google Shape;113;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4" name="Google Shape;114;p1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1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16" name="Google Shape;116;p13"/>
          <p:cNvSpPr txBox="1">
            <a:spLocks noGrp="1"/>
          </p:cNvSpPr>
          <p:nvPr>
            <p:ph type="subTitle" idx="1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grpSp>
        <p:nvGrpSpPr>
          <p:cNvPr id="117" name="Google Shape;117;p13"/>
          <p:cNvGrpSpPr/>
          <p:nvPr/>
        </p:nvGrpSpPr>
        <p:grpSpPr>
          <a:xfrm>
            <a:off x="6425700" y="-733898"/>
            <a:ext cx="3249625" cy="3226685"/>
            <a:chOff x="6425700" y="-733898"/>
            <a:chExt cx="3249625" cy="3226685"/>
          </a:xfrm>
        </p:grpSpPr>
        <p:sp>
          <p:nvSpPr>
            <p:cNvPr id="118" name="Google Shape;118;p13"/>
            <p:cNvSpPr/>
            <p:nvPr/>
          </p:nvSpPr>
          <p:spPr>
            <a:xfrm rot="10800000" flipH="1">
              <a:off x="6425700" y="-733898"/>
              <a:ext cx="3249625" cy="3226685"/>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10800000" flipH="1">
              <a:off x="7249500" y="-317194"/>
              <a:ext cx="1950160" cy="1936394"/>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flipH="1">
            <a:off x="4232100" y="1663350"/>
            <a:ext cx="42261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2" name="Google Shape;132;p15"/>
          <p:cNvSpPr txBox="1">
            <a:spLocks noGrp="1"/>
          </p:cNvSpPr>
          <p:nvPr>
            <p:ph type="title" idx="2" hasCustomPrompt="1"/>
          </p:nvPr>
        </p:nvSpPr>
        <p:spPr>
          <a:xfrm flipH="1">
            <a:off x="6361800" y="464178"/>
            <a:ext cx="2096400" cy="92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8500">
                <a:solidFill>
                  <a:schemeClr val="accen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3" name="Google Shape;133;p15"/>
          <p:cNvSpPr txBox="1">
            <a:spLocks noGrp="1"/>
          </p:cNvSpPr>
          <p:nvPr>
            <p:ph type="subTitle" idx="1"/>
          </p:nvPr>
        </p:nvSpPr>
        <p:spPr>
          <a:xfrm flipH="1">
            <a:off x="5412000" y="3495800"/>
            <a:ext cx="3046200" cy="69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cxnSp>
        <p:nvCxnSpPr>
          <p:cNvPr id="134" name="Google Shape;134;p1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35" name="Google Shape;135;p1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36" name="Google Shape;136;p1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15"/>
          <p:cNvSpPr/>
          <p:nvPr/>
        </p:nvSpPr>
        <p:spPr>
          <a:xfrm rot="5400000">
            <a:off x="-1931059" y="1405600"/>
            <a:ext cx="5377262" cy="2332301"/>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2_2_1_1">
    <p:spTree>
      <p:nvGrpSpPr>
        <p:cNvPr id="1" name="Shape 180"/>
        <p:cNvGrpSpPr/>
        <p:nvPr/>
      </p:nvGrpSpPr>
      <p:grpSpPr>
        <a:xfrm>
          <a:off x="0" y="0"/>
          <a:ext cx="0" cy="0"/>
          <a:chOff x="0" y="0"/>
          <a:chExt cx="0" cy="0"/>
        </a:xfrm>
      </p:grpSpPr>
      <p:grpSp>
        <p:nvGrpSpPr>
          <p:cNvPr id="181" name="Google Shape;181;p20"/>
          <p:cNvGrpSpPr/>
          <p:nvPr/>
        </p:nvGrpSpPr>
        <p:grpSpPr>
          <a:xfrm rot="10800000" flipH="1">
            <a:off x="7584956" y="-365987"/>
            <a:ext cx="2187769" cy="5875475"/>
            <a:chOff x="7584956" y="-235450"/>
            <a:chExt cx="2187769" cy="5875475"/>
          </a:xfrm>
        </p:grpSpPr>
        <p:sp>
          <p:nvSpPr>
            <p:cNvPr id="182" name="Google Shape;182;p20"/>
            <p:cNvSpPr/>
            <p:nvPr/>
          </p:nvSpPr>
          <p:spPr>
            <a:xfrm rot="10800000">
              <a:off x="7584956" y="2383749"/>
              <a:ext cx="1863719" cy="3121626"/>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rot="10800000">
              <a:off x="8084596" y="2812809"/>
              <a:ext cx="1688129" cy="2827216"/>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flipH="1">
              <a:off x="8084533" y="-235450"/>
              <a:ext cx="1364142" cy="2284862"/>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0"/>
          <p:cNvSpPr txBox="1">
            <a:spLocks noGrp="1"/>
          </p:cNvSpPr>
          <p:nvPr>
            <p:ph type="subTitle" idx="1"/>
          </p:nvPr>
        </p:nvSpPr>
        <p:spPr>
          <a:xfrm>
            <a:off x="851492"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86" name="Google Shape;186;p20"/>
          <p:cNvSpPr txBox="1">
            <a:spLocks noGrp="1"/>
          </p:cNvSpPr>
          <p:nvPr>
            <p:ph type="subTitle" idx="2"/>
          </p:nvPr>
        </p:nvSpPr>
        <p:spPr>
          <a:xfrm>
            <a:off x="851492"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7" name="Google Shape;187;p20"/>
          <p:cNvSpPr txBox="1">
            <a:spLocks noGrp="1"/>
          </p:cNvSpPr>
          <p:nvPr>
            <p:ph type="subTitle" idx="3"/>
          </p:nvPr>
        </p:nvSpPr>
        <p:spPr>
          <a:xfrm>
            <a:off x="3502500"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88" name="Google Shape;188;p20"/>
          <p:cNvSpPr txBox="1">
            <a:spLocks noGrp="1"/>
          </p:cNvSpPr>
          <p:nvPr>
            <p:ph type="subTitle" idx="4"/>
          </p:nvPr>
        </p:nvSpPr>
        <p:spPr>
          <a:xfrm>
            <a:off x="3502500"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9" name="Google Shape;189;p20"/>
          <p:cNvSpPr txBox="1">
            <a:spLocks noGrp="1"/>
          </p:cNvSpPr>
          <p:nvPr>
            <p:ph type="subTitle" idx="5"/>
          </p:nvPr>
        </p:nvSpPr>
        <p:spPr>
          <a:xfrm>
            <a:off x="6153508"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90" name="Google Shape;190;p20"/>
          <p:cNvSpPr txBox="1">
            <a:spLocks noGrp="1"/>
          </p:cNvSpPr>
          <p:nvPr>
            <p:ph type="subTitle" idx="6"/>
          </p:nvPr>
        </p:nvSpPr>
        <p:spPr>
          <a:xfrm>
            <a:off x="6153508"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91" name="Google Shape;191;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192" name="Google Shape;192;p20"/>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93" name="Google Shape;193;p20"/>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94" name="Google Shape;194;p2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5_3">
    <p:spTree>
      <p:nvGrpSpPr>
        <p:cNvPr id="1" name="Shape 252"/>
        <p:cNvGrpSpPr/>
        <p:nvPr/>
      </p:nvGrpSpPr>
      <p:grpSpPr>
        <a:xfrm>
          <a:off x="0" y="0"/>
          <a:ext cx="0" cy="0"/>
          <a:chOff x="0" y="0"/>
          <a:chExt cx="0" cy="0"/>
        </a:xfrm>
      </p:grpSpPr>
      <p:grpSp>
        <p:nvGrpSpPr>
          <p:cNvPr id="253" name="Google Shape;253;p24"/>
          <p:cNvGrpSpPr/>
          <p:nvPr/>
        </p:nvGrpSpPr>
        <p:grpSpPr>
          <a:xfrm>
            <a:off x="6446743" y="-370714"/>
            <a:ext cx="3239464" cy="3119022"/>
            <a:chOff x="6392120" y="-370714"/>
            <a:chExt cx="3239464" cy="3119022"/>
          </a:xfrm>
        </p:grpSpPr>
        <p:sp>
          <p:nvSpPr>
            <p:cNvPr id="254" name="Google Shape;254;p24"/>
            <p:cNvSpPr/>
            <p:nvPr/>
          </p:nvSpPr>
          <p:spPr>
            <a:xfrm>
              <a:off x="6392120" y="-201509"/>
              <a:ext cx="3087171" cy="294981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7014824" y="-370714"/>
              <a:ext cx="2616761" cy="250033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4"/>
          <p:cNvGrpSpPr/>
          <p:nvPr/>
        </p:nvGrpSpPr>
        <p:grpSpPr>
          <a:xfrm flipH="1">
            <a:off x="-542207" y="-370714"/>
            <a:ext cx="3239464" cy="3119022"/>
            <a:chOff x="6392120" y="-370714"/>
            <a:chExt cx="3239464" cy="3119022"/>
          </a:xfrm>
        </p:grpSpPr>
        <p:sp>
          <p:nvSpPr>
            <p:cNvPr id="257" name="Google Shape;257;p24"/>
            <p:cNvSpPr/>
            <p:nvPr/>
          </p:nvSpPr>
          <p:spPr>
            <a:xfrm>
              <a:off x="6392120" y="-201509"/>
              <a:ext cx="3087171" cy="294981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7014824" y="-370714"/>
              <a:ext cx="2616761" cy="250033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4"/>
          <p:cNvSpPr txBox="1">
            <a:spLocks noGrp="1"/>
          </p:cNvSpPr>
          <p:nvPr>
            <p:ph type="title" hasCustomPrompt="1"/>
          </p:nvPr>
        </p:nvSpPr>
        <p:spPr>
          <a:xfrm>
            <a:off x="1049424" y="2643783"/>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60" name="Google Shape;260;p24"/>
          <p:cNvSpPr txBox="1">
            <a:spLocks noGrp="1"/>
          </p:cNvSpPr>
          <p:nvPr>
            <p:ph type="subTitle" idx="1"/>
          </p:nvPr>
        </p:nvSpPr>
        <p:spPr>
          <a:xfrm>
            <a:off x="1049424" y="3665627"/>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1" name="Google Shape;261;p24"/>
          <p:cNvSpPr txBox="1">
            <a:spLocks noGrp="1"/>
          </p:cNvSpPr>
          <p:nvPr>
            <p:ph type="title" idx="2" hasCustomPrompt="1"/>
          </p:nvPr>
        </p:nvSpPr>
        <p:spPr>
          <a:xfrm>
            <a:off x="3107850" y="789887"/>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62" name="Google Shape;262;p24"/>
          <p:cNvSpPr txBox="1">
            <a:spLocks noGrp="1"/>
          </p:cNvSpPr>
          <p:nvPr>
            <p:ph type="subTitle" idx="3"/>
          </p:nvPr>
        </p:nvSpPr>
        <p:spPr>
          <a:xfrm>
            <a:off x="3107850" y="1811725"/>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3" name="Google Shape;263;p24"/>
          <p:cNvSpPr txBox="1">
            <a:spLocks noGrp="1"/>
          </p:cNvSpPr>
          <p:nvPr>
            <p:ph type="title" idx="4" hasCustomPrompt="1"/>
          </p:nvPr>
        </p:nvSpPr>
        <p:spPr>
          <a:xfrm>
            <a:off x="5166275" y="2643783"/>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64" name="Google Shape;264;p24"/>
          <p:cNvSpPr txBox="1">
            <a:spLocks noGrp="1"/>
          </p:cNvSpPr>
          <p:nvPr>
            <p:ph type="subTitle" idx="5"/>
          </p:nvPr>
        </p:nvSpPr>
        <p:spPr>
          <a:xfrm>
            <a:off x="5166277" y="3665626"/>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5" name="Google Shape;265;p2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24"/>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67" name="Google Shape;267;p24"/>
          <p:cNvSpPr txBox="1">
            <a:spLocks noGrp="1"/>
          </p:cNvSpPr>
          <p:nvPr>
            <p:ph type="subTitle" idx="6"/>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Varela"/>
              <a:buNone/>
              <a:defRPr sz="3200" b="1">
                <a:solidFill>
                  <a:schemeClr val="dk1"/>
                </a:solidFill>
                <a:latin typeface="Varela"/>
                <a:ea typeface="Varela"/>
                <a:cs typeface="Varela"/>
                <a:sym typeface="Varela"/>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1pPr>
            <a:lvl2pPr marL="914400" lvl="1"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2pPr>
            <a:lvl3pPr marL="1371600" lvl="2"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3pPr>
            <a:lvl4pPr marL="1828800" lvl="3"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4pPr>
            <a:lvl5pPr marL="2286000" lvl="4"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5pPr>
            <a:lvl6pPr marL="2743200" lvl="5"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6pPr>
            <a:lvl7pPr marL="3200400" lvl="6"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7pPr>
            <a:lvl8pPr marL="3657600" lvl="7"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8pPr>
            <a:lvl9pPr marL="4114800" lvl="8"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7872051" y="4456325"/>
            <a:ext cx="552000" cy="152400"/>
          </a:xfrm>
          <a:prstGeom prst="rect">
            <a:avLst/>
          </a:prstGeom>
          <a:noFill/>
          <a:ln>
            <a:noFill/>
          </a:ln>
        </p:spPr>
        <p:txBody>
          <a:bodyPr spcFirstLastPara="1" wrap="square" lIns="91425" tIns="91425" rIns="91425" bIns="91425" anchor="ctr" anchorCtr="0">
            <a:noAutofit/>
          </a:bodyPr>
          <a:lstStyle>
            <a:lvl1pPr lvl="0" algn="r">
              <a:buNone/>
              <a:defRPr sz="800">
                <a:solidFill>
                  <a:schemeClr val="accent2"/>
                </a:solidFill>
                <a:latin typeface="Varela"/>
                <a:ea typeface="Varela"/>
                <a:cs typeface="Varela"/>
                <a:sym typeface="Varela"/>
              </a:defRPr>
            </a:lvl1pPr>
            <a:lvl2pPr lvl="1" algn="r">
              <a:buNone/>
              <a:defRPr sz="800">
                <a:solidFill>
                  <a:schemeClr val="accent2"/>
                </a:solidFill>
                <a:latin typeface="Varela"/>
                <a:ea typeface="Varela"/>
                <a:cs typeface="Varela"/>
                <a:sym typeface="Varela"/>
              </a:defRPr>
            </a:lvl2pPr>
            <a:lvl3pPr lvl="2" algn="r">
              <a:buNone/>
              <a:defRPr sz="800">
                <a:solidFill>
                  <a:schemeClr val="accent2"/>
                </a:solidFill>
                <a:latin typeface="Varela"/>
                <a:ea typeface="Varela"/>
                <a:cs typeface="Varela"/>
                <a:sym typeface="Varela"/>
              </a:defRPr>
            </a:lvl3pPr>
            <a:lvl4pPr lvl="3" algn="r">
              <a:buNone/>
              <a:defRPr sz="800">
                <a:solidFill>
                  <a:schemeClr val="accent2"/>
                </a:solidFill>
                <a:latin typeface="Varela"/>
                <a:ea typeface="Varela"/>
                <a:cs typeface="Varela"/>
                <a:sym typeface="Varela"/>
              </a:defRPr>
            </a:lvl4pPr>
            <a:lvl5pPr lvl="4" algn="r">
              <a:buNone/>
              <a:defRPr sz="800">
                <a:solidFill>
                  <a:schemeClr val="accent2"/>
                </a:solidFill>
                <a:latin typeface="Varela"/>
                <a:ea typeface="Varela"/>
                <a:cs typeface="Varela"/>
                <a:sym typeface="Varela"/>
              </a:defRPr>
            </a:lvl5pPr>
            <a:lvl6pPr lvl="5" algn="r">
              <a:buNone/>
              <a:defRPr sz="800">
                <a:solidFill>
                  <a:schemeClr val="accent2"/>
                </a:solidFill>
                <a:latin typeface="Varela"/>
                <a:ea typeface="Varela"/>
                <a:cs typeface="Varela"/>
                <a:sym typeface="Varela"/>
              </a:defRPr>
            </a:lvl6pPr>
            <a:lvl7pPr lvl="6" algn="r">
              <a:buNone/>
              <a:defRPr sz="800">
                <a:solidFill>
                  <a:schemeClr val="accent2"/>
                </a:solidFill>
                <a:latin typeface="Varela"/>
                <a:ea typeface="Varela"/>
                <a:cs typeface="Varela"/>
                <a:sym typeface="Varela"/>
              </a:defRPr>
            </a:lvl7pPr>
            <a:lvl8pPr lvl="7" algn="r">
              <a:buNone/>
              <a:defRPr sz="800">
                <a:solidFill>
                  <a:schemeClr val="accent2"/>
                </a:solidFill>
                <a:latin typeface="Varela"/>
                <a:ea typeface="Varela"/>
                <a:cs typeface="Varela"/>
                <a:sym typeface="Varela"/>
              </a:defRPr>
            </a:lvl8pPr>
            <a:lvl9pPr lvl="8" algn="r">
              <a:buNone/>
              <a:defRPr sz="800">
                <a:solidFill>
                  <a:schemeClr val="accent2"/>
                </a:solidFill>
                <a:latin typeface="Varela"/>
                <a:ea typeface="Varela"/>
                <a:cs typeface="Varela"/>
                <a:sym typeface="Varel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58" r:id="rId5"/>
    <p:sldLayoutId id="2147483659" r:id="rId6"/>
    <p:sldLayoutId id="2147483661" r:id="rId7"/>
    <p:sldLayoutId id="2147483666" r:id="rId8"/>
    <p:sldLayoutId id="2147483670" r:id="rId9"/>
    <p:sldLayoutId id="2147483672" r:id="rId10"/>
    <p:sldLayoutId id="2147483677" r:id="rId11"/>
    <p:sldLayoutId id="2147483679"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photo/people-working-as-team-company_19534450.htm#&amp;position=1&amp;from_view=collections/?utm_source=slidesgo_template&amp;utm_medium=referral-link&amp;utm_campaign=sg_resources&amp;utm_content=freepik"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photo/people-working-as-team-company_19534450.htm#&amp;position=1&amp;from_view=collections/?utm_source=slidesgo_template&amp;utm_medium=referral-link&amp;utm_campaign=sg_resources&amp;utm_content=freepi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photo/people-working-as-team-company_19534450.htm#&amp;position=1&amp;from_view=collections/?utm_source=slidesgo_template&amp;utm_medium=referral-link&amp;utm_campaign=sg_resources&amp;utm_content=freepik"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txBox="1">
            <a:spLocks noGrp="1"/>
          </p:cNvSpPr>
          <p:nvPr>
            <p:ph type="ctrTitle"/>
          </p:nvPr>
        </p:nvSpPr>
        <p:spPr>
          <a:xfrm>
            <a:off x="722374" y="1140490"/>
            <a:ext cx="6972094" cy="18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dirty="0"/>
              <a:t>Detecting Fraud in Insurance Claims</a:t>
            </a:r>
          </a:p>
        </p:txBody>
      </p:sp>
      <p:sp>
        <p:nvSpPr>
          <p:cNvPr id="391" name="Google Shape;391;p40"/>
          <p:cNvSpPr txBox="1">
            <a:spLocks noGrp="1"/>
          </p:cNvSpPr>
          <p:nvPr>
            <p:ph type="subTitle" idx="1"/>
          </p:nvPr>
        </p:nvSpPr>
        <p:spPr>
          <a:xfrm>
            <a:off x="722374" y="3289827"/>
            <a:ext cx="3656125" cy="6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Capstone Project – Data Science</a:t>
            </a:r>
            <a:endParaRPr dirty="0"/>
          </a:p>
        </p:txBody>
      </p:sp>
      <p:cxnSp>
        <p:nvCxnSpPr>
          <p:cNvPr id="392" name="Google Shape;392;p40"/>
          <p:cNvCxnSpPr/>
          <p:nvPr/>
        </p:nvCxnSpPr>
        <p:spPr>
          <a:xfrm>
            <a:off x="820500" y="310484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393" name="Google Shape;393;p40"/>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Target Class (Fraud)</a:t>
            </a:r>
            <a:endParaRPr dirty="0"/>
          </a:p>
        </p:txBody>
      </p:sp>
      <p:cxnSp>
        <p:nvCxnSpPr>
          <p:cNvPr id="963" name="Google Shape;963;p70"/>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7" name="Picture 6" descr="Chart, bubble chart&#10;&#10;Description automatically generated">
            <a:extLst>
              <a:ext uri="{FF2B5EF4-FFF2-40B4-BE49-F238E27FC236}">
                <a16:creationId xmlns:a16="http://schemas.microsoft.com/office/drawing/2014/main" id="{A94453C4-A03D-EF6E-38FF-D95BDE963CD5}"/>
              </a:ext>
            </a:extLst>
          </p:cNvPr>
          <p:cNvPicPr>
            <a:picLocks noChangeAspect="1"/>
          </p:cNvPicPr>
          <p:nvPr/>
        </p:nvPicPr>
        <p:blipFill>
          <a:blip r:embed="rId3"/>
          <a:stretch>
            <a:fillRect/>
          </a:stretch>
        </p:blipFill>
        <p:spPr>
          <a:xfrm>
            <a:off x="4659857" y="1275306"/>
            <a:ext cx="3009712" cy="2700830"/>
          </a:xfrm>
          <a:prstGeom prst="rect">
            <a:avLst/>
          </a:prstGeom>
          <a:ln>
            <a:solidFill>
              <a:srgbClr val="2F8EA0"/>
            </a:solidFill>
          </a:ln>
        </p:spPr>
      </p:pic>
      <p:sp>
        <p:nvSpPr>
          <p:cNvPr id="10" name="Google Shape;947;p70">
            <a:extLst>
              <a:ext uri="{FF2B5EF4-FFF2-40B4-BE49-F238E27FC236}">
                <a16:creationId xmlns:a16="http://schemas.microsoft.com/office/drawing/2014/main" id="{892EBEA6-B4D0-78AD-C027-43A95EF58B86}"/>
              </a:ext>
            </a:extLst>
          </p:cNvPr>
          <p:cNvSpPr txBox="1">
            <a:spLocks/>
          </p:cNvSpPr>
          <p:nvPr/>
        </p:nvSpPr>
        <p:spPr>
          <a:xfrm>
            <a:off x="955969" y="1279984"/>
            <a:ext cx="1738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9pPr>
          </a:lstStyle>
          <a:p>
            <a:pPr marL="0" indent="0">
              <a:buFont typeface="Open Sans"/>
              <a:buNone/>
            </a:pPr>
            <a:r>
              <a:rPr lang="en-GB" sz="2200" dirty="0">
                <a:latin typeface="Varela"/>
                <a:ea typeface="Varela"/>
                <a:cs typeface="Varela"/>
                <a:sym typeface="Varela"/>
              </a:rPr>
              <a:t>Not Fraud</a:t>
            </a:r>
          </a:p>
        </p:txBody>
      </p:sp>
      <p:sp>
        <p:nvSpPr>
          <p:cNvPr id="12" name="Google Shape;949;p70">
            <a:extLst>
              <a:ext uri="{FF2B5EF4-FFF2-40B4-BE49-F238E27FC236}">
                <a16:creationId xmlns:a16="http://schemas.microsoft.com/office/drawing/2014/main" id="{3CB2E638-6069-2E1E-66AE-E9EAF138F3CE}"/>
              </a:ext>
            </a:extLst>
          </p:cNvPr>
          <p:cNvSpPr txBox="1">
            <a:spLocks/>
          </p:cNvSpPr>
          <p:nvPr/>
        </p:nvSpPr>
        <p:spPr>
          <a:xfrm>
            <a:off x="1231321" y="1983741"/>
            <a:ext cx="1411800" cy="50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Varela"/>
              <a:buNone/>
              <a:defRPr sz="3200" b="1" i="0" u="none" strike="noStrike" cap="none">
                <a:solidFill>
                  <a:schemeClr val="dk1"/>
                </a:solidFill>
                <a:latin typeface="Varela"/>
                <a:ea typeface="Varela"/>
                <a:cs typeface="Varela"/>
                <a:sym typeface="Varel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sz="2400" dirty="0">
                <a:solidFill>
                  <a:schemeClr val="accent1"/>
                </a:solidFill>
              </a:rPr>
              <a:t>14,497 (94%)</a:t>
            </a:r>
          </a:p>
        </p:txBody>
      </p:sp>
      <p:sp>
        <p:nvSpPr>
          <p:cNvPr id="13" name="Google Shape;950;p70">
            <a:extLst>
              <a:ext uri="{FF2B5EF4-FFF2-40B4-BE49-F238E27FC236}">
                <a16:creationId xmlns:a16="http://schemas.microsoft.com/office/drawing/2014/main" id="{808A877F-32F1-43FC-8073-2B6C9BF3C625}"/>
              </a:ext>
            </a:extLst>
          </p:cNvPr>
          <p:cNvSpPr/>
          <p:nvPr/>
        </p:nvSpPr>
        <p:spPr>
          <a:xfrm>
            <a:off x="1007471" y="2145441"/>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1;p70">
            <a:extLst>
              <a:ext uri="{FF2B5EF4-FFF2-40B4-BE49-F238E27FC236}">
                <a16:creationId xmlns:a16="http://schemas.microsoft.com/office/drawing/2014/main" id="{66538228-0787-2849-1E87-38B3AC1919B6}"/>
              </a:ext>
            </a:extLst>
          </p:cNvPr>
          <p:cNvSpPr txBox="1">
            <a:spLocks/>
          </p:cNvSpPr>
          <p:nvPr/>
        </p:nvSpPr>
        <p:spPr>
          <a:xfrm>
            <a:off x="2880799" y="1275306"/>
            <a:ext cx="1738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9pPr>
          </a:lstStyle>
          <a:p>
            <a:pPr marL="0" indent="0">
              <a:buFont typeface="Open Sans"/>
              <a:buNone/>
            </a:pPr>
            <a:r>
              <a:rPr lang="en-GB" sz="2200" dirty="0">
                <a:latin typeface="Varela"/>
                <a:ea typeface="Varela"/>
                <a:cs typeface="Varela"/>
                <a:sym typeface="Varela"/>
              </a:rPr>
              <a:t>Fraud</a:t>
            </a:r>
          </a:p>
        </p:txBody>
      </p:sp>
      <p:sp>
        <p:nvSpPr>
          <p:cNvPr id="24" name="Google Shape;961;p70">
            <a:extLst>
              <a:ext uri="{FF2B5EF4-FFF2-40B4-BE49-F238E27FC236}">
                <a16:creationId xmlns:a16="http://schemas.microsoft.com/office/drawing/2014/main" id="{C7150474-FA1C-E81D-1615-C59AF294076F}"/>
              </a:ext>
            </a:extLst>
          </p:cNvPr>
          <p:cNvSpPr txBox="1">
            <a:spLocks/>
          </p:cNvSpPr>
          <p:nvPr/>
        </p:nvSpPr>
        <p:spPr>
          <a:xfrm>
            <a:off x="3207499" y="1983741"/>
            <a:ext cx="1411800" cy="50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Varela"/>
              <a:buNone/>
              <a:defRPr sz="3200" b="1" i="0" u="none" strike="noStrike" cap="none">
                <a:solidFill>
                  <a:schemeClr val="dk1"/>
                </a:solidFill>
                <a:latin typeface="Varela"/>
                <a:ea typeface="Varela"/>
                <a:cs typeface="Varela"/>
                <a:sym typeface="Varel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sz="2400" dirty="0">
                <a:solidFill>
                  <a:schemeClr val="accent1"/>
                </a:solidFill>
              </a:rPr>
              <a:t>923 (6%)</a:t>
            </a:r>
          </a:p>
        </p:txBody>
      </p:sp>
      <p:cxnSp>
        <p:nvCxnSpPr>
          <p:cNvPr id="26" name="Google Shape;968;p70">
            <a:extLst>
              <a:ext uri="{FF2B5EF4-FFF2-40B4-BE49-F238E27FC236}">
                <a16:creationId xmlns:a16="http://schemas.microsoft.com/office/drawing/2014/main" id="{7AF30C7A-75C9-834D-E8C4-A634068AA3E4}"/>
              </a:ext>
            </a:extLst>
          </p:cNvPr>
          <p:cNvCxnSpPr/>
          <p:nvPr/>
        </p:nvCxnSpPr>
        <p:spPr>
          <a:xfrm>
            <a:off x="1074054" y="1679278"/>
            <a:ext cx="1312200" cy="0"/>
          </a:xfrm>
          <a:prstGeom prst="straightConnector1">
            <a:avLst/>
          </a:prstGeom>
          <a:noFill/>
          <a:ln w="9525" cap="flat" cmpd="sng">
            <a:solidFill>
              <a:schemeClr val="accent2"/>
            </a:solidFill>
            <a:prstDash val="solid"/>
            <a:round/>
            <a:headEnd type="none" w="med" len="med"/>
            <a:tailEnd type="none" w="med" len="med"/>
          </a:ln>
        </p:spPr>
      </p:cxnSp>
      <p:cxnSp>
        <p:nvCxnSpPr>
          <p:cNvPr id="27" name="Google Shape;969;p70">
            <a:extLst>
              <a:ext uri="{FF2B5EF4-FFF2-40B4-BE49-F238E27FC236}">
                <a16:creationId xmlns:a16="http://schemas.microsoft.com/office/drawing/2014/main" id="{E3145473-E458-4CFE-BB87-9C350ABB5CFE}"/>
              </a:ext>
            </a:extLst>
          </p:cNvPr>
          <p:cNvCxnSpPr/>
          <p:nvPr/>
        </p:nvCxnSpPr>
        <p:spPr>
          <a:xfrm>
            <a:off x="2979242" y="1679278"/>
            <a:ext cx="1312200" cy="0"/>
          </a:xfrm>
          <a:prstGeom prst="straightConnector1">
            <a:avLst/>
          </a:prstGeom>
          <a:noFill/>
          <a:ln w="9525" cap="flat" cmpd="sng">
            <a:solidFill>
              <a:schemeClr val="accent2"/>
            </a:solidFill>
            <a:prstDash val="solid"/>
            <a:round/>
            <a:headEnd type="none" w="med" len="med"/>
            <a:tailEnd type="none" w="med" len="med"/>
          </a:ln>
        </p:spPr>
      </p:cxnSp>
      <p:sp>
        <p:nvSpPr>
          <p:cNvPr id="31" name="Google Shape;958;p70">
            <a:extLst>
              <a:ext uri="{FF2B5EF4-FFF2-40B4-BE49-F238E27FC236}">
                <a16:creationId xmlns:a16="http://schemas.microsoft.com/office/drawing/2014/main" id="{BC095534-E5CA-B0A2-2CA2-C172D8A0981D}"/>
              </a:ext>
            </a:extLst>
          </p:cNvPr>
          <p:cNvSpPr/>
          <p:nvPr/>
        </p:nvSpPr>
        <p:spPr>
          <a:xfrm>
            <a:off x="2983641" y="2145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9;p70">
            <a:extLst>
              <a:ext uri="{FF2B5EF4-FFF2-40B4-BE49-F238E27FC236}">
                <a16:creationId xmlns:a16="http://schemas.microsoft.com/office/drawing/2014/main" id="{CC387D7B-BF2D-9ED7-5227-2E2377326F94}"/>
              </a:ext>
            </a:extLst>
          </p:cNvPr>
          <p:cNvSpPr txBox="1">
            <a:spLocks/>
          </p:cNvSpPr>
          <p:nvPr/>
        </p:nvSpPr>
        <p:spPr>
          <a:xfrm>
            <a:off x="441287" y="3216950"/>
            <a:ext cx="3940995" cy="881442"/>
          </a:xfrm>
          <a:prstGeom prst="ellipse">
            <a:avLst/>
          </a:prstGeom>
          <a:noFill/>
          <a:ln>
            <a:solidFill>
              <a:srgbClr val="2F8EA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Varela"/>
              <a:buNone/>
              <a:defRPr sz="3200" b="1" i="0" u="none" strike="noStrike" cap="none">
                <a:solidFill>
                  <a:schemeClr val="dk1"/>
                </a:solidFill>
                <a:latin typeface="Varela"/>
                <a:ea typeface="Varela"/>
                <a:cs typeface="Varela"/>
                <a:sym typeface="Varel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algn="ctr"/>
            <a:r>
              <a:rPr lang="en" sz="2400" dirty="0">
                <a:solidFill>
                  <a:schemeClr val="tx1"/>
                </a:solidFill>
              </a:rPr>
              <a:t>Imbalance in Dataset</a:t>
            </a:r>
          </a:p>
        </p:txBody>
      </p:sp>
    </p:spTree>
    <p:extLst>
      <p:ext uri="{BB962C8B-B14F-4D97-AF65-F5344CB8AC3E}">
        <p14:creationId xmlns:p14="http://schemas.microsoft.com/office/powerpoint/2010/main" val="101326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335952" y="393043"/>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Vehicle Policy Characteristics</a:t>
            </a:r>
            <a:endParaRPr dirty="0"/>
          </a:p>
        </p:txBody>
      </p:sp>
      <p:cxnSp>
        <p:nvCxnSpPr>
          <p:cNvPr id="963" name="Google Shape;963;p70"/>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8" name="Picture 7">
            <a:extLst>
              <a:ext uri="{FF2B5EF4-FFF2-40B4-BE49-F238E27FC236}">
                <a16:creationId xmlns:a16="http://schemas.microsoft.com/office/drawing/2014/main" id="{9E7D54AB-165F-7BE5-2EFD-6C0F6FEA85F1}"/>
              </a:ext>
            </a:extLst>
          </p:cNvPr>
          <p:cNvPicPr>
            <a:picLocks noChangeAspect="1"/>
          </p:cNvPicPr>
          <p:nvPr/>
        </p:nvPicPr>
        <p:blipFill>
          <a:blip r:embed="rId3"/>
          <a:stretch>
            <a:fillRect/>
          </a:stretch>
        </p:blipFill>
        <p:spPr>
          <a:xfrm>
            <a:off x="434931" y="1252731"/>
            <a:ext cx="7130205" cy="1416597"/>
          </a:xfrm>
          <a:prstGeom prst="rect">
            <a:avLst/>
          </a:prstGeom>
        </p:spPr>
      </p:pic>
      <p:pic>
        <p:nvPicPr>
          <p:cNvPr id="9" name="Picture 8">
            <a:extLst>
              <a:ext uri="{FF2B5EF4-FFF2-40B4-BE49-F238E27FC236}">
                <a16:creationId xmlns:a16="http://schemas.microsoft.com/office/drawing/2014/main" id="{0545B9B7-ED00-43CB-4587-7811A6C712CE}"/>
              </a:ext>
            </a:extLst>
          </p:cNvPr>
          <p:cNvPicPr>
            <a:picLocks noChangeAspect="1"/>
          </p:cNvPicPr>
          <p:nvPr/>
        </p:nvPicPr>
        <p:blipFill>
          <a:blip r:embed="rId4"/>
          <a:stretch>
            <a:fillRect/>
          </a:stretch>
        </p:blipFill>
        <p:spPr>
          <a:xfrm>
            <a:off x="434931" y="2724150"/>
            <a:ext cx="7130205" cy="1416597"/>
          </a:xfrm>
          <a:prstGeom prst="rect">
            <a:avLst/>
          </a:prstGeom>
        </p:spPr>
      </p:pic>
    </p:spTree>
    <p:extLst>
      <p:ext uri="{BB962C8B-B14F-4D97-AF65-F5344CB8AC3E}">
        <p14:creationId xmlns:p14="http://schemas.microsoft.com/office/powerpoint/2010/main" val="304048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446451" y="387599"/>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Police and Witness Characteristics</a:t>
            </a:r>
            <a:endParaRPr dirty="0"/>
          </a:p>
        </p:txBody>
      </p:sp>
      <p:cxnSp>
        <p:nvCxnSpPr>
          <p:cNvPr id="963" name="Google Shape;963;p70"/>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Chart, treemap chart&#10;&#10;Description automatically generated">
            <a:extLst>
              <a:ext uri="{FF2B5EF4-FFF2-40B4-BE49-F238E27FC236}">
                <a16:creationId xmlns:a16="http://schemas.microsoft.com/office/drawing/2014/main" id="{BFC3BDBB-4307-7137-E6C7-B68177DB92E3}"/>
              </a:ext>
            </a:extLst>
          </p:cNvPr>
          <p:cNvPicPr>
            <a:picLocks noChangeAspect="1"/>
          </p:cNvPicPr>
          <p:nvPr/>
        </p:nvPicPr>
        <p:blipFill>
          <a:blip r:embed="rId3"/>
          <a:stretch>
            <a:fillRect/>
          </a:stretch>
        </p:blipFill>
        <p:spPr>
          <a:xfrm>
            <a:off x="443971" y="1233304"/>
            <a:ext cx="3731789" cy="2969516"/>
          </a:xfrm>
          <a:prstGeom prst="rect">
            <a:avLst/>
          </a:prstGeom>
        </p:spPr>
      </p:pic>
      <p:pic>
        <p:nvPicPr>
          <p:cNvPr id="5" name="Picture 4" descr="Chart, treemap chart&#10;&#10;Description automatically generated">
            <a:extLst>
              <a:ext uri="{FF2B5EF4-FFF2-40B4-BE49-F238E27FC236}">
                <a16:creationId xmlns:a16="http://schemas.microsoft.com/office/drawing/2014/main" id="{CE0EB0B6-58D2-9D25-BC05-695A670BB837}"/>
              </a:ext>
            </a:extLst>
          </p:cNvPr>
          <p:cNvPicPr>
            <a:picLocks noChangeAspect="1"/>
          </p:cNvPicPr>
          <p:nvPr/>
        </p:nvPicPr>
        <p:blipFill>
          <a:blip r:embed="rId4"/>
          <a:stretch>
            <a:fillRect/>
          </a:stretch>
        </p:blipFill>
        <p:spPr>
          <a:xfrm>
            <a:off x="4416262" y="1309613"/>
            <a:ext cx="3731789" cy="2893207"/>
          </a:xfrm>
          <a:prstGeom prst="rect">
            <a:avLst/>
          </a:prstGeom>
        </p:spPr>
      </p:pic>
    </p:spTree>
    <p:extLst>
      <p:ext uri="{BB962C8B-B14F-4D97-AF65-F5344CB8AC3E}">
        <p14:creationId xmlns:p14="http://schemas.microsoft.com/office/powerpoint/2010/main" val="1855476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75"/>
          <p:cNvSpPr txBox="1">
            <a:spLocks noGrp="1"/>
          </p:cNvSpPr>
          <p:nvPr>
            <p:ph type="title"/>
          </p:nvPr>
        </p:nvSpPr>
        <p:spPr>
          <a:xfrm>
            <a:off x="720000" y="387600"/>
            <a:ext cx="751569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Data Issues/</a:t>
            </a:r>
            <a:r>
              <a:rPr lang="en-GB" dirty="0"/>
              <a:t>Cleaning</a:t>
            </a:r>
            <a:endParaRPr dirty="0">
              <a:solidFill>
                <a:schemeClr val="dk1"/>
              </a:solidFill>
            </a:endParaRPr>
          </a:p>
        </p:txBody>
      </p:sp>
      <p:sp>
        <p:nvSpPr>
          <p:cNvPr id="1062" name="Google Shape;1062;p75"/>
          <p:cNvSpPr txBox="1">
            <a:spLocks noGrp="1"/>
          </p:cNvSpPr>
          <p:nvPr>
            <p:ph type="body" idx="2"/>
          </p:nvPr>
        </p:nvSpPr>
        <p:spPr>
          <a:xfrm>
            <a:off x="762672" y="1068467"/>
            <a:ext cx="6442800" cy="1644254"/>
          </a:xfrm>
          <a:prstGeom prst="rect">
            <a:avLst/>
          </a:prstGeom>
        </p:spPr>
        <p:txBody>
          <a:bodyPr spcFirstLastPara="1" wrap="square" lIns="91425" tIns="91425" rIns="91425" bIns="91425" anchor="t" anchorCtr="0">
            <a:noAutofit/>
          </a:bodyPr>
          <a:lstStyle/>
          <a:p>
            <a:pPr marL="285750" indent="-285750">
              <a:spcBef>
                <a:spcPts val="1000"/>
              </a:spcBef>
            </a:pPr>
            <a:r>
              <a:rPr lang="en" dirty="0">
                <a:solidFill>
                  <a:schemeClr val="hlink"/>
                </a:solidFill>
                <a:uFill>
                  <a:noFill/>
                </a:uFill>
                <a:hlinkClick r:id="rId3"/>
              </a:rPr>
              <a:t>15,420 instances of Policy Numbers seen.</a:t>
            </a:r>
          </a:p>
          <a:p>
            <a:pPr marL="742950" lvl="1" indent="-285750"/>
            <a:r>
              <a:rPr lang="en" dirty="0">
                <a:solidFill>
                  <a:schemeClr val="hlink"/>
                </a:solidFill>
                <a:uFill>
                  <a:noFill/>
                </a:uFill>
                <a:hlinkClick r:id="rId3"/>
              </a:rPr>
              <a:t>Dropped column.</a:t>
            </a:r>
          </a:p>
          <a:p>
            <a:pPr marL="285750" indent="-285750">
              <a:spcBef>
                <a:spcPts val="1000"/>
              </a:spcBef>
            </a:pPr>
            <a:r>
              <a:rPr lang="en" dirty="0">
                <a:solidFill>
                  <a:schemeClr val="hlink"/>
                </a:solidFill>
                <a:uFill>
                  <a:noFill/>
                </a:uFill>
                <a:hlinkClick r:id="rId3"/>
              </a:rPr>
              <a:t>Month Claimed had 13 occurances.</a:t>
            </a:r>
          </a:p>
          <a:p>
            <a:pPr marL="742950" lvl="1" indent="-285750"/>
            <a:r>
              <a:rPr lang="en" dirty="0">
                <a:solidFill>
                  <a:schemeClr val="hlink"/>
                </a:solidFill>
                <a:uFill>
                  <a:noFill/>
                </a:uFill>
                <a:hlinkClick r:id="rId3"/>
              </a:rPr>
              <a:t>Identified 0 value, removed rows.</a:t>
            </a:r>
          </a:p>
          <a:p>
            <a:pPr marL="285750" indent="-285750">
              <a:spcBef>
                <a:spcPts val="1000"/>
              </a:spcBef>
            </a:pPr>
            <a:r>
              <a:rPr lang="en" dirty="0">
                <a:solidFill>
                  <a:schemeClr val="hlink"/>
                </a:solidFill>
                <a:uFill>
                  <a:noFill/>
                </a:uFill>
                <a:hlinkClick r:id="rId3"/>
              </a:rPr>
              <a:t>Day of Week Claimed had 8 occurances</a:t>
            </a:r>
          </a:p>
          <a:p>
            <a:pPr marL="742950" lvl="1" indent="-285750"/>
            <a:r>
              <a:rPr lang="en" dirty="0">
                <a:solidFill>
                  <a:schemeClr val="hlink"/>
                </a:solidFill>
                <a:uFill>
                  <a:noFill/>
                </a:uFill>
                <a:hlinkClick r:id="rId3"/>
              </a:rPr>
              <a:t>Identified 0 value, coincided with the same rows above.</a:t>
            </a:r>
          </a:p>
          <a:p>
            <a:pPr marL="285750" indent="-285750">
              <a:spcBef>
                <a:spcPts val="1000"/>
              </a:spcBef>
            </a:pPr>
            <a:r>
              <a:rPr lang="en" dirty="0">
                <a:solidFill>
                  <a:schemeClr val="hlink"/>
                </a:solidFill>
                <a:uFill>
                  <a:noFill/>
                </a:uFill>
                <a:hlinkClick r:id="rId3"/>
              </a:rPr>
              <a:t>Age also contained a 0 value.</a:t>
            </a:r>
          </a:p>
          <a:p>
            <a:pPr marL="742950" lvl="1" indent="-285750"/>
            <a:r>
              <a:rPr lang="en" dirty="0">
                <a:solidFill>
                  <a:schemeClr val="hlink"/>
                </a:solidFill>
                <a:uFill>
                  <a:noFill/>
                </a:uFill>
                <a:hlinkClick r:id="rId3"/>
              </a:rPr>
              <a:t>Found 319 instances. Checked against Age of Policy Holder, to determine estimated age as 16.5 years.</a:t>
            </a:r>
          </a:p>
          <a:p>
            <a:pPr marL="285750" indent="-285750">
              <a:spcBef>
                <a:spcPts val="1000"/>
              </a:spcBef>
            </a:pPr>
            <a:endParaRPr lang="en" dirty="0">
              <a:solidFill>
                <a:schemeClr val="hlink"/>
              </a:solidFill>
              <a:uFill>
                <a:noFill/>
              </a:uFill>
              <a:hlinkClick r:id="rId3"/>
            </a:endParaRPr>
          </a:p>
        </p:txBody>
      </p:sp>
      <p:cxnSp>
        <p:nvCxnSpPr>
          <p:cNvPr id="1063" name="Google Shape;1063;p75"/>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1064" name="Google Shape;1064;p7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1065" name="Google Shape;1065;p7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627872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0"/>
          <p:cNvSpPr txBox="1">
            <a:spLocks noGrp="1"/>
          </p:cNvSpPr>
          <p:nvPr>
            <p:ph type="title"/>
          </p:nvPr>
        </p:nvSpPr>
        <p:spPr>
          <a:xfrm flipH="1">
            <a:off x="4232100" y="1663350"/>
            <a:ext cx="42261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Baseline Models</a:t>
            </a:r>
            <a:endParaRPr dirty="0"/>
          </a:p>
        </p:txBody>
      </p:sp>
      <p:sp>
        <p:nvSpPr>
          <p:cNvPr id="550" name="Google Shape;550;p50"/>
          <p:cNvSpPr txBox="1">
            <a:spLocks noGrp="1"/>
          </p:cNvSpPr>
          <p:nvPr>
            <p:ph type="title" idx="2"/>
          </p:nvPr>
        </p:nvSpPr>
        <p:spPr>
          <a:xfrm flipH="1">
            <a:off x="6361800" y="464178"/>
            <a:ext cx="2096400" cy="92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552" name="Google Shape;552;p50"/>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553" name="Google Shape;553;p5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554" name="Google Shape;554;p50"/>
          <p:cNvCxnSpPr/>
          <p:nvPr/>
        </p:nvCxnSpPr>
        <p:spPr>
          <a:xfrm rot="10800000">
            <a:off x="4793267" y="3385309"/>
            <a:ext cx="3559200" cy="0"/>
          </a:xfrm>
          <a:prstGeom prst="straightConnector1">
            <a:avLst/>
          </a:prstGeom>
          <a:noFill/>
          <a:ln w="19050" cap="flat" cmpd="sng">
            <a:solidFill>
              <a:schemeClr val="accent1"/>
            </a:solidFill>
            <a:prstDash val="solid"/>
            <a:round/>
            <a:headEnd type="none" w="med" len="med"/>
            <a:tailEnd type="none" w="med" len="med"/>
          </a:ln>
        </p:spPr>
      </p:cxnSp>
      <p:pic>
        <p:nvPicPr>
          <p:cNvPr id="555" name="Google Shape;555;p50"/>
          <p:cNvPicPr preferRelativeResize="0"/>
          <p:nvPr/>
        </p:nvPicPr>
        <p:blipFill>
          <a:blip r:embed="rId3"/>
          <a:srcRect l="803" r="803"/>
          <a:stretch/>
        </p:blipFill>
        <p:spPr>
          <a:xfrm>
            <a:off x="820800" y="539500"/>
            <a:ext cx="3045300" cy="3526024"/>
          </a:xfrm>
          <a:prstGeom prst="rect">
            <a:avLst/>
          </a:prstGeom>
          <a:noFill/>
          <a:ln>
            <a:noFill/>
          </a:ln>
        </p:spPr>
      </p:pic>
      <p:sp>
        <p:nvSpPr>
          <p:cNvPr id="556" name="Google Shape;556;p50"/>
          <p:cNvSpPr/>
          <p:nvPr/>
        </p:nvSpPr>
        <p:spPr>
          <a:xfrm rot="5400000">
            <a:off x="-2671155" y="1121513"/>
            <a:ext cx="5984486" cy="2595675"/>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43"/>
          <p:cNvSpPr txBox="1">
            <a:spLocks noGrp="1"/>
          </p:cNvSpPr>
          <p:nvPr>
            <p:ph type="title"/>
          </p:nvPr>
        </p:nvSpPr>
        <p:spPr>
          <a:xfrm>
            <a:off x="2421967" y="240512"/>
            <a:ext cx="4164600" cy="12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t>Models and Learning Techniques</a:t>
            </a:r>
            <a:endParaRPr sz="2800" dirty="0"/>
          </a:p>
        </p:txBody>
      </p:sp>
      <p:sp>
        <p:nvSpPr>
          <p:cNvPr id="429" name="Google Shape;429;p4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cxnSp>
        <p:nvCxnSpPr>
          <p:cNvPr id="430" name="Google Shape;430;p43"/>
          <p:cNvCxnSpPr/>
          <p:nvPr/>
        </p:nvCxnSpPr>
        <p:spPr>
          <a:xfrm>
            <a:off x="2725267" y="1544074"/>
            <a:ext cx="3558000" cy="0"/>
          </a:xfrm>
          <a:prstGeom prst="straightConnector1">
            <a:avLst/>
          </a:prstGeom>
          <a:noFill/>
          <a:ln w="19050" cap="flat" cmpd="sng">
            <a:solidFill>
              <a:schemeClr val="accent1"/>
            </a:solidFill>
            <a:prstDash val="solid"/>
            <a:round/>
            <a:headEnd type="none" w="med" len="med"/>
            <a:tailEnd type="none" w="med" len="med"/>
          </a:ln>
        </p:spPr>
      </p:cxnSp>
      <p:sp>
        <p:nvSpPr>
          <p:cNvPr id="431" name="Google Shape;431;p43"/>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pic>
        <p:nvPicPr>
          <p:cNvPr id="9" name="Graphic 8">
            <a:extLst>
              <a:ext uri="{FF2B5EF4-FFF2-40B4-BE49-F238E27FC236}">
                <a16:creationId xmlns:a16="http://schemas.microsoft.com/office/drawing/2014/main" id="{91E36ED1-DA1B-AFB8-AAF3-D454EB8F93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233" y="1288352"/>
            <a:ext cx="5385655" cy="33660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75"/>
          <p:cNvSpPr txBox="1">
            <a:spLocks noGrp="1"/>
          </p:cNvSpPr>
          <p:nvPr>
            <p:ph type="title"/>
          </p:nvPr>
        </p:nvSpPr>
        <p:spPr>
          <a:xfrm>
            <a:off x="720000" y="387600"/>
            <a:ext cx="751569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Models</a:t>
            </a:r>
            <a:endParaRPr dirty="0">
              <a:solidFill>
                <a:schemeClr val="dk1"/>
              </a:solidFill>
            </a:endParaRPr>
          </a:p>
        </p:txBody>
      </p:sp>
      <p:sp>
        <p:nvSpPr>
          <p:cNvPr id="1062" name="Google Shape;1062;p75"/>
          <p:cNvSpPr txBox="1">
            <a:spLocks noGrp="1"/>
          </p:cNvSpPr>
          <p:nvPr>
            <p:ph type="body" idx="2"/>
          </p:nvPr>
        </p:nvSpPr>
        <p:spPr>
          <a:xfrm>
            <a:off x="719949" y="973354"/>
            <a:ext cx="3376563" cy="3293845"/>
          </a:xfrm>
          <a:prstGeom prst="rect">
            <a:avLst/>
          </a:prstGeom>
        </p:spPr>
        <p:txBody>
          <a:bodyPr spcFirstLastPara="1" wrap="square" lIns="91425" tIns="91425" rIns="91425" bIns="91425" anchor="t" anchorCtr="0">
            <a:noAutofit/>
          </a:bodyPr>
          <a:lstStyle/>
          <a:p>
            <a:pPr marL="285750" indent="-285750">
              <a:spcBef>
                <a:spcPts val="1000"/>
              </a:spcBef>
            </a:pPr>
            <a:r>
              <a:rPr lang="en" dirty="0">
                <a:solidFill>
                  <a:schemeClr val="hlink"/>
                </a:solidFill>
                <a:uFill>
                  <a:noFill/>
                </a:uFill>
                <a:hlinkClick r:id="rId3"/>
              </a:rPr>
              <a:t>Logistic Regression </a:t>
            </a:r>
          </a:p>
          <a:p>
            <a:pPr marL="742950" lvl="1" indent="-285750"/>
            <a:r>
              <a:rPr lang="en" dirty="0">
                <a:solidFill>
                  <a:schemeClr val="hlink"/>
                </a:solidFill>
                <a:uFill>
                  <a:noFill/>
                </a:uFill>
                <a:hlinkClick r:id="rId3"/>
              </a:rPr>
              <a:t>Max Iter = 25</a:t>
            </a:r>
          </a:p>
          <a:p>
            <a:pPr marL="285750" indent="-285750">
              <a:spcBef>
                <a:spcPts val="1000"/>
              </a:spcBef>
            </a:pPr>
            <a:r>
              <a:rPr lang="en" dirty="0">
                <a:solidFill>
                  <a:schemeClr val="hlink"/>
                </a:solidFill>
                <a:uFill>
                  <a:noFill/>
                </a:uFill>
                <a:hlinkClick r:id="rId3"/>
              </a:rPr>
              <a:t>Decision Tree’s </a:t>
            </a:r>
          </a:p>
          <a:p>
            <a:pPr marL="742950" lvl="1" indent="-285750"/>
            <a:r>
              <a:rPr lang="en" dirty="0">
                <a:solidFill>
                  <a:schemeClr val="hlink"/>
                </a:solidFill>
                <a:uFill>
                  <a:noFill/>
                </a:uFill>
                <a:hlinkClick r:id="rId3"/>
              </a:rPr>
              <a:t>Max Depth = </a:t>
            </a:r>
            <a:r>
              <a:rPr lang="en" dirty="0">
                <a:solidFill>
                  <a:schemeClr val="hlink"/>
                </a:solidFill>
                <a:uFill>
                  <a:noFill/>
                </a:uFill>
              </a:rPr>
              <a:t>4 </a:t>
            </a:r>
          </a:p>
          <a:p>
            <a:pPr marL="742950" lvl="1" indent="-285750"/>
            <a:r>
              <a:rPr lang="en" dirty="0">
                <a:solidFill>
                  <a:schemeClr val="hlink"/>
                </a:solidFill>
                <a:uFill>
                  <a:noFill/>
                </a:uFill>
                <a:hlinkClick r:id="rId3"/>
              </a:rPr>
              <a:t>Min Sample Leaf = 2</a:t>
            </a:r>
          </a:p>
          <a:p>
            <a:pPr marL="742950" lvl="1" indent="-285750"/>
            <a:r>
              <a:rPr lang="en" dirty="0">
                <a:solidFill>
                  <a:schemeClr val="hlink"/>
                </a:solidFill>
                <a:uFill>
                  <a:noFill/>
                </a:uFill>
                <a:hlinkClick r:id="rId3"/>
              </a:rPr>
              <a:t>Min Sample Split = 2</a:t>
            </a:r>
          </a:p>
          <a:p>
            <a:pPr marL="285750" indent="-285750">
              <a:spcBef>
                <a:spcPts val="1000"/>
              </a:spcBef>
            </a:pPr>
            <a:r>
              <a:rPr lang="en" dirty="0">
                <a:solidFill>
                  <a:schemeClr val="hlink"/>
                </a:solidFill>
                <a:uFill>
                  <a:noFill/>
                </a:uFill>
                <a:hlinkClick r:id="rId3"/>
              </a:rPr>
              <a:t>Random Forests</a:t>
            </a:r>
          </a:p>
          <a:p>
            <a:pPr marL="742950" lvl="1" indent="-285750"/>
            <a:r>
              <a:rPr lang="en" dirty="0">
                <a:solidFill>
                  <a:schemeClr val="hlink"/>
                </a:solidFill>
                <a:uFill>
                  <a:noFill/>
                </a:uFill>
                <a:hlinkClick r:id="rId3"/>
              </a:rPr>
              <a:t> Max Depth = 2 </a:t>
            </a:r>
          </a:p>
          <a:p>
            <a:pPr marL="742950" lvl="1" indent="-285750"/>
            <a:r>
              <a:rPr lang="en" dirty="0">
                <a:solidFill>
                  <a:schemeClr val="hlink"/>
                </a:solidFill>
                <a:uFill>
                  <a:noFill/>
                </a:uFill>
                <a:hlinkClick r:id="rId3"/>
              </a:rPr>
              <a:t>Min Estimators = 10</a:t>
            </a:r>
          </a:p>
          <a:p>
            <a:pPr marL="0" indent="0">
              <a:spcBef>
                <a:spcPts val="1000"/>
              </a:spcBef>
              <a:buNone/>
            </a:pPr>
            <a:endParaRPr lang="en" i="1" dirty="0">
              <a:solidFill>
                <a:schemeClr val="hlink"/>
              </a:solidFill>
              <a:uFill>
                <a:noFill/>
              </a:uFill>
              <a:hlinkClick r:id="rId3"/>
            </a:endParaRPr>
          </a:p>
          <a:p>
            <a:pPr marL="285750" indent="-285750">
              <a:spcBef>
                <a:spcPts val="1000"/>
              </a:spcBef>
            </a:pPr>
            <a:endParaRPr lang="en" dirty="0">
              <a:solidFill>
                <a:schemeClr val="hlink"/>
              </a:solidFill>
              <a:uFill>
                <a:noFill/>
              </a:uFill>
              <a:hlinkClick r:id="rId3"/>
            </a:endParaRPr>
          </a:p>
          <a:p>
            <a:pPr marL="285750" indent="-285750">
              <a:spcBef>
                <a:spcPts val="1000"/>
              </a:spcBef>
            </a:pPr>
            <a:endParaRPr lang="en" dirty="0">
              <a:solidFill>
                <a:schemeClr val="hlink"/>
              </a:solidFill>
              <a:uFill>
                <a:noFill/>
              </a:uFill>
              <a:hlinkClick r:id="rId3"/>
            </a:endParaRPr>
          </a:p>
        </p:txBody>
      </p:sp>
      <p:cxnSp>
        <p:nvCxnSpPr>
          <p:cNvPr id="1063" name="Google Shape;1063;p75"/>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1064" name="Google Shape;1064;p7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1065" name="Google Shape;1065;p7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 name="TextBox 3">
            <a:extLst>
              <a:ext uri="{FF2B5EF4-FFF2-40B4-BE49-F238E27FC236}">
                <a16:creationId xmlns:a16="http://schemas.microsoft.com/office/drawing/2014/main" id="{7CE0B205-64DF-55E0-82BB-890396619D41}"/>
              </a:ext>
            </a:extLst>
          </p:cNvPr>
          <p:cNvSpPr txBox="1"/>
          <p:nvPr/>
        </p:nvSpPr>
        <p:spPr>
          <a:xfrm>
            <a:off x="4916424" y="2722271"/>
            <a:ext cx="1880616" cy="1323201"/>
          </a:xfrm>
          <a:prstGeom prst="hexagon">
            <a:avLst/>
          </a:prstGeom>
          <a:noFill/>
          <a:ln>
            <a:solidFill>
              <a:srgbClr val="2F8EA0"/>
            </a:solidFill>
          </a:ln>
        </p:spPr>
        <p:txBody>
          <a:bodyPr wrap="square">
            <a:spAutoFit/>
          </a:bodyPr>
          <a:lstStyle/>
          <a:p>
            <a:pPr marL="0" indent="0">
              <a:spcBef>
                <a:spcPts val="1000"/>
              </a:spcBef>
              <a:buNone/>
            </a:pPr>
            <a:r>
              <a:rPr lang="en" i="1" dirty="0">
                <a:solidFill>
                  <a:schemeClr val="hlink"/>
                </a:solidFill>
                <a:uFill>
                  <a:noFill/>
                </a:uFill>
                <a:hlinkClick r:id="rId3"/>
              </a:rPr>
              <a:t>Applied Cross Validation to help detect any overfitting</a:t>
            </a:r>
          </a:p>
        </p:txBody>
      </p:sp>
      <p:sp>
        <p:nvSpPr>
          <p:cNvPr id="6" name="TextBox 5">
            <a:extLst>
              <a:ext uri="{FF2B5EF4-FFF2-40B4-BE49-F238E27FC236}">
                <a16:creationId xmlns:a16="http://schemas.microsoft.com/office/drawing/2014/main" id="{A5AC24B8-BEC1-B18F-8C16-75FD06A05738}"/>
              </a:ext>
            </a:extLst>
          </p:cNvPr>
          <p:cNvSpPr txBox="1"/>
          <p:nvPr/>
        </p:nvSpPr>
        <p:spPr>
          <a:xfrm>
            <a:off x="4995672" y="1266895"/>
            <a:ext cx="1722120" cy="995839"/>
          </a:xfrm>
          <a:prstGeom prst="hexagon">
            <a:avLst/>
          </a:prstGeom>
          <a:noFill/>
          <a:ln>
            <a:solidFill>
              <a:srgbClr val="2F8EA0"/>
            </a:solidFill>
          </a:ln>
        </p:spPr>
        <p:txBody>
          <a:bodyPr wrap="square">
            <a:spAutoFit/>
          </a:bodyPr>
          <a:lstStyle/>
          <a:p>
            <a:pPr marL="0" indent="0">
              <a:spcBef>
                <a:spcPts val="1000"/>
              </a:spcBef>
              <a:buNone/>
            </a:pPr>
            <a:r>
              <a:rPr lang="en" i="1" u="sng" dirty="0">
                <a:solidFill>
                  <a:schemeClr val="hlink"/>
                </a:solidFill>
                <a:uFill>
                  <a:noFill/>
                </a:uFill>
              </a:rPr>
              <a:t>Parameters based on Grid Search</a:t>
            </a:r>
            <a:endParaRPr lang="en" i="1" u="sng" dirty="0">
              <a:solidFill>
                <a:schemeClr val="hlink"/>
              </a:solidFill>
              <a:uFill>
                <a:noFill/>
              </a:uFill>
              <a:hlinkClick r:id="rId3"/>
            </a:endParaRPr>
          </a:p>
        </p:txBody>
      </p:sp>
    </p:spTree>
    <p:extLst>
      <p:ext uri="{BB962C8B-B14F-4D97-AF65-F5344CB8AC3E}">
        <p14:creationId xmlns:p14="http://schemas.microsoft.com/office/powerpoint/2010/main" val="182464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621600" y="1127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 Results from Baseline Models</a:t>
            </a:r>
            <a:endParaRPr sz="2000" dirty="0"/>
          </a:p>
        </p:txBody>
      </p:sp>
      <p:cxnSp>
        <p:nvCxnSpPr>
          <p:cNvPr id="963" name="Google Shape;963;p70"/>
          <p:cNvCxnSpPr/>
          <p:nvPr/>
        </p:nvCxnSpPr>
        <p:spPr>
          <a:xfrm>
            <a:off x="820800" y="70490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Picture 4" descr="Graphical user interface&#10;&#10;Description automatically generated with low confidence">
            <a:extLst>
              <a:ext uri="{FF2B5EF4-FFF2-40B4-BE49-F238E27FC236}">
                <a16:creationId xmlns:a16="http://schemas.microsoft.com/office/drawing/2014/main" id="{D150D778-A111-DD78-6A37-C280D112C33A}"/>
              </a:ext>
            </a:extLst>
          </p:cNvPr>
          <p:cNvPicPr>
            <a:picLocks noChangeAspect="1"/>
          </p:cNvPicPr>
          <p:nvPr/>
        </p:nvPicPr>
        <p:blipFill>
          <a:blip r:embed="rId3"/>
          <a:stretch>
            <a:fillRect/>
          </a:stretch>
        </p:blipFill>
        <p:spPr>
          <a:xfrm>
            <a:off x="719949" y="811913"/>
            <a:ext cx="7250451" cy="3472942"/>
          </a:xfrm>
          <a:prstGeom prst="rect">
            <a:avLst/>
          </a:prstGeom>
        </p:spPr>
      </p:pic>
    </p:spTree>
    <p:extLst>
      <p:ext uri="{BB962C8B-B14F-4D97-AF65-F5344CB8AC3E}">
        <p14:creationId xmlns:p14="http://schemas.microsoft.com/office/powerpoint/2010/main" val="201773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75"/>
          <p:cNvSpPr txBox="1">
            <a:spLocks noGrp="1"/>
          </p:cNvSpPr>
          <p:nvPr>
            <p:ph type="title"/>
          </p:nvPr>
        </p:nvSpPr>
        <p:spPr>
          <a:xfrm>
            <a:off x="720000" y="387600"/>
            <a:ext cx="751569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Observations</a:t>
            </a:r>
            <a:endParaRPr dirty="0">
              <a:solidFill>
                <a:schemeClr val="dk1"/>
              </a:solidFill>
            </a:endParaRPr>
          </a:p>
        </p:txBody>
      </p:sp>
      <p:cxnSp>
        <p:nvCxnSpPr>
          <p:cNvPr id="1063" name="Google Shape;1063;p75"/>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1064" name="Google Shape;1064;p7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1065" name="Google Shape;1065;p7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 Placeholder 2">
            <a:extLst>
              <a:ext uri="{FF2B5EF4-FFF2-40B4-BE49-F238E27FC236}">
                <a16:creationId xmlns:a16="http://schemas.microsoft.com/office/drawing/2014/main" id="{E3CD36B0-2873-13F5-18DC-2A62A0E7066D}"/>
              </a:ext>
            </a:extLst>
          </p:cNvPr>
          <p:cNvSpPr>
            <a:spLocks noGrp="1"/>
          </p:cNvSpPr>
          <p:nvPr>
            <p:ph type="body" idx="2"/>
          </p:nvPr>
        </p:nvSpPr>
        <p:spPr>
          <a:xfrm>
            <a:off x="720000" y="1419355"/>
            <a:ext cx="7704000" cy="2829000"/>
          </a:xfrm>
        </p:spPr>
        <p:txBody>
          <a:bodyPr/>
          <a:lstStyle/>
          <a:p>
            <a:r>
              <a:rPr lang="en-GB" dirty="0">
                <a:latin typeface="Varela" panose="020B0604020202020204" charset="0"/>
              </a:rPr>
              <a:t>Yielding high accuracy but low F1 Score.</a:t>
            </a:r>
          </a:p>
          <a:p>
            <a:r>
              <a:rPr lang="en-GB" dirty="0">
                <a:latin typeface="Varela" panose="020B0604020202020204" charset="0"/>
              </a:rPr>
              <a:t>For Logistic Regression the ROC AUC Score is close to 0.5, indicating randomness in the predictions.</a:t>
            </a:r>
          </a:p>
          <a:p>
            <a:r>
              <a:rPr lang="en-GB" dirty="0">
                <a:latin typeface="Varela" panose="020B0604020202020204" charset="0"/>
              </a:rPr>
              <a:t>Recall and Precision are all relatively low. </a:t>
            </a:r>
          </a:p>
          <a:p>
            <a:r>
              <a:rPr lang="en-GB" dirty="0">
                <a:latin typeface="Varela" panose="020B0604020202020204" charset="0"/>
              </a:rPr>
              <a:t>Matthews Correlation Coefficient is close to 0, indicating randomness also.</a:t>
            </a:r>
          </a:p>
          <a:p>
            <a:pPr marL="133350" indent="0">
              <a:buNone/>
            </a:pPr>
            <a:endParaRPr lang="en-GB" dirty="0">
              <a:latin typeface="Varela" panose="020B0604020202020204" charset="0"/>
            </a:endParaRPr>
          </a:p>
          <a:p>
            <a:pPr marL="133350" indent="0">
              <a:buNone/>
            </a:pPr>
            <a:r>
              <a:rPr lang="en-GB" b="1" dirty="0">
                <a:latin typeface="Varela" panose="020B0604020202020204" charset="0"/>
              </a:rPr>
              <a:t>Actions to tackle imbalanced dataset</a:t>
            </a:r>
          </a:p>
          <a:p>
            <a:pPr marL="133350" indent="0">
              <a:buNone/>
            </a:pPr>
            <a:endParaRPr lang="en-GB" b="1" dirty="0">
              <a:latin typeface="Varela" panose="020B0604020202020204" charset="0"/>
            </a:endParaRPr>
          </a:p>
          <a:p>
            <a:r>
              <a:rPr lang="en-GB" dirty="0">
                <a:latin typeface="Varela" panose="020B0604020202020204" charset="0"/>
              </a:rPr>
              <a:t>Down sample our dataset using “Resample”.</a:t>
            </a:r>
          </a:p>
          <a:p>
            <a:r>
              <a:rPr lang="en-GB" dirty="0">
                <a:latin typeface="Varela" panose="020B0604020202020204" charset="0"/>
              </a:rPr>
              <a:t>Up sample our dataset using “SMOTE”.</a:t>
            </a:r>
          </a:p>
        </p:txBody>
      </p:sp>
    </p:spTree>
    <p:extLst>
      <p:ext uri="{BB962C8B-B14F-4D97-AF65-F5344CB8AC3E}">
        <p14:creationId xmlns:p14="http://schemas.microsoft.com/office/powerpoint/2010/main" val="273272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714800" y="1663350"/>
            <a:ext cx="42261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Improved Models</a:t>
            </a:r>
            <a:endParaRPr dirty="0"/>
          </a:p>
        </p:txBody>
      </p:sp>
      <p:sp>
        <p:nvSpPr>
          <p:cNvPr id="448" name="Google Shape;448;p45"/>
          <p:cNvSpPr txBox="1">
            <a:spLocks noGrp="1"/>
          </p:cNvSpPr>
          <p:nvPr>
            <p:ph type="title" idx="2"/>
          </p:nvPr>
        </p:nvSpPr>
        <p:spPr>
          <a:xfrm>
            <a:off x="714800" y="464178"/>
            <a:ext cx="20958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450" name="Google Shape;450;p45"/>
          <p:cNvCxnSpPr/>
          <p:nvPr/>
        </p:nvCxnSpPr>
        <p:spPr>
          <a:xfrm>
            <a:off x="820500" y="3385309"/>
            <a:ext cx="3558000" cy="0"/>
          </a:xfrm>
          <a:prstGeom prst="straightConnector1">
            <a:avLst/>
          </a:prstGeom>
          <a:noFill/>
          <a:ln w="19050" cap="flat" cmpd="sng">
            <a:solidFill>
              <a:schemeClr val="accent1"/>
            </a:solidFill>
            <a:prstDash val="solid"/>
            <a:round/>
            <a:headEnd type="none" w="med" len="med"/>
            <a:tailEnd type="none" w="med" len="med"/>
          </a:ln>
        </p:spPr>
      </p:cxnSp>
      <p:pic>
        <p:nvPicPr>
          <p:cNvPr id="451" name="Google Shape;451;p45"/>
          <p:cNvPicPr preferRelativeResize="0"/>
          <p:nvPr/>
        </p:nvPicPr>
        <p:blipFill>
          <a:blip r:embed="rId3"/>
          <a:srcRect t="11405" b="11405"/>
          <a:stretch/>
        </p:blipFill>
        <p:spPr>
          <a:xfrm>
            <a:off x="5277900" y="539488"/>
            <a:ext cx="3045300" cy="3526024"/>
          </a:xfrm>
          <a:prstGeom prst="rect">
            <a:avLst/>
          </a:prstGeom>
          <a:noFill/>
          <a:ln>
            <a:noFill/>
          </a:ln>
        </p:spPr>
      </p:pic>
      <p:sp>
        <p:nvSpPr>
          <p:cNvPr id="452" name="Google Shape;452;p45"/>
          <p:cNvSpPr/>
          <p:nvPr/>
        </p:nvSpPr>
        <p:spPr>
          <a:xfrm rot="-5400000" flipH="1">
            <a:off x="6650103" y="1156299"/>
            <a:ext cx="5191496" cy="2830818"/>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454" name="Google Shape;454;p4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66971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idx="9"/>
          </p:nvPr>
        </p:nvSpPr>
        <p:spPr>
          <a:xfrm>
            <a:off x="727337" y="125777"/>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409" name="Google Shape;409;p42"/>
          <p:cNvSpPr txBox="1">
            <a:spLocks noGrp="1"/>
          </p:cNvSpPr>
          <p:nvPr>
            <p:ph type="subTitle" idx="1"/>
          </p:nvPr>
        </p:nvSpPr>
        <p:spPr>
          <a:xfrm>
            <a:off x="779429" y="1177825"/>
            <a:ext cx="2139000" cy="7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Introduction</a:t>
            </a:r>
            <a:endParaRPr sz="1800" dirty="0"/>
          </a:p>
        </p:txBody>
      </p:sp>
      <p:sp>
        <p:nvSpPr>
          <p:cNvPr id="410" name="Google Shape;410;p42"/>
          <p:cNvSpPr txBox="1">
            <a:spLocks noGrp="1"/>
          </p:cNvSpPr>
          <p:nvPr>
            <p:ph type="subTitle" idx="2"/>
          </p:nvPr>
        </p:nvSpPr>
        <p:spPr>
          <a:xfrm>
            <a:off x="779429" y="1719828"/>
            <a:ext cx="21390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What is the problem?</a:t>
            </a:r>
          </a:p>
          <a:p>
            <a:pPr marL="0" lvl="0" indent="0" algn="ctr" rtl="0">
              <a:spcBef>
                <a:spcPts val="0"/>
              </a:spcBef>
              <a:spcAft>
                <a:spcPts val="0"/>
              </a:spcAft>
              <a:buNone/>
            </a:pPr>
            <a:r>
              <a:rPr lang="en-GB" sz="1100" dirty="0"/>
              <a:t>What is the plan to tackle it?</a:t>
            </a:r>
            <a:endParaRPr sz="1100" dirty="0"/>
          </a:p>
        </p:txBody>
      </p:sp>
      <p:sp>
        <p:nvSpPr>
          <p:cNvPr id="417" name="Google Shape;417;p42"/>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cxnSp>
        <p:nvCxnSpPr>
          <p:cNvPr id="418" name="Google Shape;418;p42"/>
          <p:cNvCxnSpPr/>
          <p:nvPr/>
        </p:nvCxnSpPr>
        <p:spPr>
          <a:xfrm>
            <a:off x="820851" y="778242"/>
            <a:ext cx="3558000" cy="0"/>
          </a:xfrm>
          <a:prstGeom prst="straightConnector1">
            <a:avLst/>
          </a:prstGeom>
          <a:noFill/>
          <a:ln w="19050" cap="flat" cmpd="sng">
            <a:solidFill>
              <a:schemeClr val="accent1"/>
            </a:solidFill>
            <a:prstDash val="solid"/>
            <a:round/>
            <a:headEnd type="none" w="med" len="med"/>
            <a:tailEnd type="none" w="med" len="med"/>
          </a:ln>
        </p:spPr>
      </p:cxnSp>
      <p:cxnSp>
        <p:nvCxnSpPr>
          <p:cNvPr id="419" name="Google Shape;419;p42"/>
          <p:cNvCxnSpPr/>
          <p:nvPr/>
        </p:nvCxnSpPr>
        <p:spPr>
          <a:xfrm>
            <a:off x="1105230" y="1792707"/>
            <a:ext cx="1515900" cy="0"/>
          </a:xfrm>
          <a:prstGeom prst="straightConnector1">
            <a:avLst/>
          </a:prstGeom>
          <a:noFill/>
          <a:ln w="9525" cap="flat" cmpd="sng">
            <a:solidFill>
              <a:schemeClr val="accent2"/>
            </a:solidFill>
            <a:prstDash val="solid"/>
            <a:round/>
            <a:headEnd type="none" w="med" len="med"/>
            <a:tailEnd type="none" w="med" len="med"/>
          </a:ln>
        </p:spPr>
      </p:cxnSp>
      <p:sp>
        <p:nvSpPr>
          <p:cNvPr id="422" name="Google Shape;422;p42"/>
          <p:cNvSpPr txBox="1">
            <a:spLocks noGrp="1"/>
          </p:cNvSpPr>
          <p:nvPr>
            <p:ph type="subTitle" idx="1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grpSp>
        <p:nvGrpSpPr>
          <p:cNvPr id="2" name="Google Shape;11230;p93">
            <a:extLst>
              <a:ext uri="{FF2B5EF4-FFF2-40B4-BE49-F238E27FC236}">
                <a16:creationId xmlns:a16="http://schemas.microsoft.com/office/drawing/2014/main" id="{9495B959-242E-A956-41F1-514125BEFB34}"/>
              </a:ext>
            </a:extLst>
          </p:cNvPr>
          <p:cNvGrpSpPr/>
          <p:nvPr/>
        </p:nvGrpSpPr>
        <p:grpSpPr>
          <a:xfrm>
            <a:off x="1676071" y="925115"/>
            <a:ext cx="426462" cy="420796"/>
            <a:chOff x="-6713450" y="2397900"/>
            <a:chExt cx="295375" cy="291450"/>
          </a:xfrm>
          <a:solidFill>
            <a:srgbClr val="2F8EA0"/>
          </a:solidFill>
        </p:grpSpPr>
        <p:sp>
          <p:nvSpPr>
            <p:cNvPr id="3" name="Google Shape;11231;p93">
              <a:extLst>
                <a:ext uri="{FF2B5EF4-FFF2-40B4-BE49-F238E27FC236}">
                  <a16:creationId xmlns:a16="http://schemas.microsoft.com/office/drawing/2014/main" id="{C60E6E69-EE89-C4E3-FEDC-9CFD4348A1E1}"/>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32;p93">
              <a:extLst>
                <a:ext uri="{FF2B5EF4-FFF2-40B4-BE49-F238E27FC236}">
                  <a16:creationId xmlns:a16="http://schemas.microsoft.com/office/drawing/2014/main" id="{FBE4ABC3-26B1-6219-1130-7059992E0AC3}"/>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409;p42">
            <a:extLst>
              <a:ext uri="{FF2B5EF4-FFF2-40B4-BE49-F238E27FC236}">
                <a16:creationId xmlns:a16="http://schemas.microsoft.com/office/drawing/2014/main" id="{C58B1C10-2C59-64CB-24EC-3DB146410997}"/>
              </a:ext>
            </a:extLst>
          </p:cNvPr>
          <p:cNvSpPr txBox="1">
            <a:spLocks/>
          </p:cNvSpPr>
          <p:nvPr/>
        </p:nvSpPr>
        <p:spPr>
          <a:xfrm>
            <a:off x="3244230" y="1177825"/>
            <a:ext cx="2139000" cy="7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1pPr>
            <a:lvl2pPr marL="914400" marR="0" lvl="1"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2pPr>
            <a:lvl3pPr marL="1371600" marR="0" lvl="2"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3pPr>
            <a:lvl4pPr marL="1828800" marR="0" lvl="3"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4pPr>
            <a:lvl5pPr marL="2286000" marR="0" lvl="4"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5pPr>
            <a:lvl6pPr marL="2743200" marR="0" lvl="5"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6pPr>
            <a:lvl7pPr marL="3200400" marR="0" lvl="6"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7pPr>
            <a:lvl8pPr marL="3657600" marR="0" lvl="7"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8pPr>
            <a:lvl9pPr marL="4114800" marR="0" lvl="8"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9pPr>
          </a:lstStyle>
          <a:p>
            <a:pPr marL="0" indent="0"/>
            <a:r>
              <a:rPr lang="en-GB" sz="1800" dirty="0"/>
              <a:t>Data Insights</a:t>
            </a:r>
          </a:p>
        </p:txBody>
      </p:sp>
      <p:sp>
        <p:nvSpPr>
          <p:cNvPr id="20" name="Google Shape;410;p42">
            <a:extLst>
              <a:ext uri="{FF2B5EF4-FFF2-40B4-BE49-F238E27FC236}">
                <a16:creationId xmlns:a16="http://schemas.microsoft.com/office/drawing/2014/main" id="{9515ADC4-9146-AB7D-EEB5-16D3BC42C67F}"/>
              </a:ext>
            </a:extLst>
          </p:cNvPr>
          <p:cNvSpPr txBox="1">
            <a:spLocks/>
          </p:cNvSpPr>
          <p:nvPr/>
        </p:nvSpPr>
        <p:spPr>
          <a:xfrm>
            <a:off x="3244229" y="1719828"/>
            <a:ext cx="2226981"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sz="1100" dirty="0"/>
              <a:t>Understanding my data better.</a:t>
            </a:r>
          </a:p>
          <a:p>
            <a:pPr marL="0" indent="0"/>
            <a:r>
              <a:rPr lang="en-GB" sz="1100" dirty="0"/>
              <a:t>What issues were faced?</a:t>
            </a:r>
          </a:p>
          <a:p>
            <a:pPr marL="0" indent="0"/>
            <a:r>
              <a:rPr lang="en-GB" sz="1100" dirty="0"/>
              <a:t>How did I improve it?</a:t>
            </a:r>
          </a:p>
        </p:txBody>
      </p:sp>
      <p:cxnSp>
        <p:nvCxnSpPr>
          <p:cNvPr id="21" name="Google Shape;419;p42">
            <a:extLst>
              <a:ext uri="{FF2B5EF4-FFF2-40B4-BE49-F238E27FC236}">
                <a16:creationId xmlns:a16="http://schemas.microsoft.com/office/drawing/2014/main" id="{7A17EF45-C8FD-E65C-16F1-DE2F79C73264}"/>
              </a:ext>
            </a:extLst>
          </p:cNvPr>
          <p:cNvCxnSpPr/>
          <p:nvPr/>
        </p:nvCxnSpPr>
        <p:spPr>
          <a:xfrm>
            <a:off x="3570031" y="1792707"/>
            <a:ext cx="1515900" cy="0"/>
          </a:xfrm>
          <a:prstGeom prst="straightConnector1">
            <a:avLst/>
          </a:prstGeom>
          <a:noFill/>
          <a:ln w="9525" cap="flat" cmpd="sng">
            <a:solidFill>
              <a:schemeClr val="accent2"/>
            </a:solidFill>
            <a:prstDash val="solid"/>
            <a:round/>
            <a:headEnd type="none" w="med" len="med"/>
            <a:tailEnd type="none" w="med" len="med"/>
          </a:ln>
        </p:spPr>
      </p:cxnSp>
      <p:sp>
        <p:nvSpPr>
          <p:cNvPr id="25" name="Google Shape;409;p42">
            <a:extLst>
              <a:ext uri="{FF2B5EF4-FFF2-40B4-BE49-F238E27FC236}">
                <a16:creationId xmlns:a16="http://schemas.microsoft.com/office/drawing/2014/main" id="{B96147DC-4716-40CC-05A0-57484014A3A9}"/>
              </a:ext>
            </a:extLst>
          </p:cNvPr>
          <p:cNvSpPr txBox="1">
            <a:spLocks/>
          </p:cNvSpPr>
          <p:nvPr/>
        </p:nvSpPr>
        <p:spPr>
          <a:xfrm>
            <a:off x="5709031" y="1178428"/>
            <a:ext cx="2139000" cy="7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1pPr>
            <a:lvl2pPr marL="914400" marR="0" lvl="1"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2pPr>
            <a:lvl3pPr marL="1371600" marR="0" lvl="2"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3pPr>
            <a:lvl4pPr marL="1828800" marR="0" lvl="3"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4pPr>
            <a:lvl5pPr marL="2286000" marR="0" lvl="4"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5pPr>
            <a:lvl6pPr marL="2743200" marR="0" lvl="5"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6pPr>
            <a:lvl7pPr marL="3200400" marR="0" lvl="6"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7pPr>
            <a:lvl8pPr marL="3657600" marR="0" lvl="7"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8pPr>
            <a:lvl9pPr marL="4114800" marR="0" lvl="8"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9pPr>
          </a:lstStyle>
          <a:p>
            <a:pPr marL="0" indent="0"/>
            <a:r>
              <a:rPr lang="en-GB" sz="1800" dirty="0"/>
              <a:t>Baseline Models</a:t>
            </a:r>
          </a:p>
        </p:txBody>
      </p:sp>
      <p:sp>
        <p:nvSpPr>
          <p:cNvPr id="26" name="Google Shape;410;p42">
            <a:extLst>
              <a:ext uri="{FF2B5EF4-FFF2-40B4-BE49-F238E27FC236}">
                <a16:creationId xmlns:a16="http://schemas.microsoft.com/office/drawing/2014/main" id="{FB73A266-28F9-4A8A-8209-A3390A53354E}"/>
              </a:ext>
            </a:extLst>
          </p:cNvPr>
          <p:cNvSpPr txBox="1">
            <a:spLocks/>
          </p:cNvSpPr>
          <p:nvPr/>
        </p:nvSpPr>
        <p:spPr>
          <a:xfrm>
            <a:off x="5709031" y="1720431"/>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sz="1100" dirty="0"/>
              <a:t>Which models were used? What results were yielded? </a:t>
            </a:r>
          </a:p>
        </p:txBody>
      </p:sp>
      <p:cxnSp>
        <p:nvCxnSpPr>
          <p:cNvPr id="27" name="Google Shape;419;p42">
            <a:extLst>
              <a:ext uri="{FF2B5EF4-FFF2-40B4-BE49-F238E27FC236}">
                <a16:creationId xmlns:a16="http://schemas.microsoft.com/office/drawing/2014/main" id="{F7BCBCD8-628A-9550-24DC-7D2D60506D95}"/>
              </a:ext>
            </a:extLst>
          </p:cNvPr>
          <p:cNvCxnSpPr/>
          <p:nvPr/>
        </p:nvCxnSpPr>
        <p:spPr>
          <a:xfrm>
            <a:off x="6034832" y="1793310"/>
            <a:ext cx="1515900" cy="0"/>
          </a:xfrm>
          <a:prstGeom prst="straightConnector1">
            <a:avLst/>
          </a:prstGeom>
          <a:noFill/>
          <a:ln w="9525" cap="flat" cmpd="sng">
            <a:solidFill>
              <a:schemeClr val="accent2"/>
            </a:solidFill>
            <a:prstDash val="solid"/>
            <a:round/>
            <a:headEnd type="none" w="med" len="med"/>
            <a:tailEnd type="none" w="med" len="med"/>
          </a:ln>
        </p:spPr>
      </p:cxnSp>
      <p:sp>
        <p:nvSpPr>
          <p:cNvPr id="31" name="Google Shape;409;p42">
            <a:extLst>
              <a:ext uri="{FF2B5EF4-FFF2-40B4-BE49-F238E27FC236}">
                <a16:creationId xmlns:a16="http://schemas.microsoft.com/office/drawing/2014/main" id="{734ADA7F-20D6-01DE-2B5E-BF2ED0181D46}"/>
              </a:ext>
            </a:extLst>
          </p:cNvPr>
          <p:cNvSpPr txBox="1">
            <a:spLocks/>
          </p:cNvSpPr>
          <p:nvPr/>
        </p:nvSpPr>
        <p:spPr>
          <a:xfrm>
            <a:off x="727337" y="2857593"/>
            <a:ext cx="2226982" cy="7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1pPr>
            <a:lvl2pPr marL="914400" marR="0" lvl="1"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2pPr>
            <a:lvl3pPr marL="1371600" marR="0" lvl="2"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3pPr>
            <a:lvl4pPr marL="1828800" marR="0" lvl="3"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4pPr>
            <a:lvl5pPr marL="2286000" marR="0" lvl="4"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5pPr>
            <a:lvl6pPr marL="2743200" marR="0" lvl="5"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6pPr>
            <a:lvl7pPr marL="3200400" marR="0" lvl="6"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7pPr>
            <a:lvl8pPr marL="3657600" marR="0" lvl="7"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8pPr>
            <a:lvl9pPr marL="4114800" marR="0" lvl="8"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9pPr>
          </a:lstStyle>
          <a:p>
            <a:pPr marL="0" indent="0"/>
            <a:r>
              <a:rPr lang="en-GB" sz="1800" dirty="0"/>
              <a:t>Improved Models</a:t>
            </a:r>
          </a:p>
        </p:txBody>
      </p:sp>
      <p:sp>
        <p:nvSpPr>
          <p:cNvPr id="32" name="Google Shape;410;p42">
            <a:extLst>
              <a:ext uri="{FF2B5EF4-FFF2-40B4-BE49-F238E27FC236}">
                <a16:creationId xmlns:a16="http://schemas.microsoft.com/office/drawing/2014/main" id="{03B02655-0FA9-216F-073E-A1F8A14D9663}"/>
              </a:ext>
            </a:extLst>
          </p:cNvPr>
          <p:cNvSpPr txBox="1">
            <a:spLocks/>
          </p:cNvSpPr>
          <p:nvPr/>
        </p:nvSpPr>
        <p:spPr>
          <a:xfrm>
            <a:off x="763940" y="3386658"/>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sz="1100" dirty="0"/>
              <a:t>Stages of Improvement.</a:t>
            </a:r>
          </a:p>
          <a:p>
            <a:pPr marL="0" indent="0"/>
            <a:r>
              <a:rPr lang="en-GB" sz="1100" dirty="0"/>
              <a:t>Techniques used.</a:t>
            </a:r>
          </a:p>
          <a:p>
            <a:pPr marL="0" indent="0"/>
            <a:r>
              <a:rPr lang="en-GB" sz="1100" dirty="0"/>
              <a:t>What were the results?</a:t>
            </a:r>
          </a:p>
        </p:txBody>
      </p:sp>
      <p:cxnSp>
        <p:nvCxnSpPr>
          <p:cNvPr id="33" name="Google Shape;419;p42">
            <a:extLst>
              <a:ext uri="{FF2B5EF4-FFF2-40B4-BE49-F238E27FC236}">
                <a16:creationId xmlns:a16="http://schemas.microsoft.com/office/drawing/2014/main" id="{FEED93AA-8755-798D-9322-EC54881D5228}"/>
              </a:ext>
            </a:extLst>
          </p:cNvPr>
          <p:cNvCxnSpPr/>
          <p:nvPr/>
        </p:nvCxnSpPr>
        <p:spPr>
          <a:xfrm>
            <a:off x="1105230" y="3472475"/>
            <a:ext cx="1515900" cy="0"/>
          </a:xfrm>
          <a:prstGeom prst="straightConnector1">
            <a:avLst/>
          </a:prstGeom>
          <a:noFill/>
          <a:ln w="9525" cap="flat" cmpd="sng">
            <a:solidFill>
              <a:schemeClr val="accent2"/>
            </a:solidFill>
            <a:prstDash val="solid"/>
            <a:round/>
            <a:headEnd type="none" w="med" len="med"/>
            <a:tailEnd type="none" w="med" len="med"/>
          </a:ln>
        </p:spPr>
      </p:cxnSp>
      <p:sp>
        <p:nvSpPr>
          <p:cNvPr id="37" name="Google Shape;409;p42">
            <a:extLst>
              <a:ext uri="{FF2B5EF4-FFF2-40B4-BE49-F238E27FC236}">
                <a16:creationId xmlns:a16="http://schemas.microsoft.com/office/drawing/2014/main" id="{BAD04179-4726-DA30-35A9-05C0F2EEF933}"/>
              </a:ext>
            </a:extLst>
          </p:cNvPr>
          <p:cNvSpPr txBox="1">
            <a:spLocks/>
          </p:cNvSpPr>
          <p:nvPr/>
        </p:nvSpPr>
        <p:spPr>
          <a:xfrm>
            <a:off x="3244229" y="2857593"/>
            <a:ext cx="2226981" cy="7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1pPr>
            <a:lvl2pPr marL="914400" marR="0" lvl="1"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2pPr>
            <a:lvl3pPr marL="1371600" marR="0" lvl="2"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3pPr>
            <a:lvl4pPr marL="1828800" marR="0" lvl="3"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4pPr>
            <a:lvl5pPr marL="2286000" marR="0" lvl="4"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5pPr>
            <a:lvl6pPr marL="2743200" marR="0" lvl="5"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6pPr>
            <a:lvl7pPr marL="3200400" marR="0" lvl="6"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7pPr>
            <a:lvl8pPr marL="3657600" marR="0" lvl="7"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8pPr>
            <a:lvl9pPr marL="4114800" marR="0" lvl="8"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9pPr>
          </a:lstStyle>
          <a:p>
            <a:pPr marL="0" indent="0"/>
            <a:r>
              <a:rPr lang="en-GB" sz="1800" dirty="0"/>
              <a:t>Evaluating Models</a:t>
            </a:r>
          </a:p>
        </p:txBody>
      </p:sp>
      <p:sp>
        <p:nvSpPr>
          <p:cNvPr id="38" name="Google Shape;410;p42">
            <a:extLst>
              <a:ext uri="{FF2B5EF4-FFF2-40B4-BE49-F238E27FC236}">
                <a16:creationId xmlns:a16="http://schemas.microsoft.com/office/drawing/2014/main" id="{068A4E1A-4955-1A73-BAF8-ABDEBD69E144}"/>
              </a:ext>
            </a:extLst>
          </p:cNvPr>
          <p:cNvSpPr txBox="1">
            <a:spLocks/>
          </p:cNvSpPr>
          <p:nvPr/>
        </p:nvSpPr>
        <p:spPr>
          <a:xfrm>
            <a:off x="3244230" y="3386658"/>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sz="1100" dirty="0"/>
              <a:t>Comparing all models.</a:t>
            </a:r>
          </a:p>
          <a:p>
            <a:pPr marL="0" indent="0"/>
            <a:r>
              <a:rPr lang="en-GB" sz="1100" dirty="0"/>
              <a:t>Evaluation of test dataset.</a:t>
            </a:r>
          </a:p>
        </p:txBody>
      </p:sp>
      <p:cxnSp>
        <p:nvCxnSpPr>
          <p:cNvPr id="39" name="Google Shape;419;p42">
            <a:extLst>
              <a:ext uri="{FF2B5EF4-FFF2-40B4-BE49-F238E27FC236}">
                <a16:creationId xmlns:a16="http://schemas.microsoft.com/office/drawing/2014/main" id="{FC529A21-229E-179B-B9EA-C679669DC528}"/>
              </a:ext>
            </a:extLst>
          </p:cNvPr>
          <p:cNvCxnSpPr/>
          <p:nvPr/>
        </p:nvCxnSpPr>
        <p:spPr>
          <a:xfrm>
            <a:off x="3570031" y="3472475"/>
            <a:ext cx="1515900" cy="0"/>
          </a:xfrm>
          <a:prstGeom prst="straightConnector1">
            <a:avLst/>
          </a:prstGeom>
          <a:noFill/>
          <a:ln w="9525" cap="flat" cmpd="sng">
            <a:solidFill>
              <a:schemeClr val="accent2"/>
            </a:solidFill>
            <a:prstDash val="solid"/>
            <a:round/>
            <a:headEnd type="none" w="med" len="med"/>
            <a:tailEnd type="none" w="med" len="med"/>
          </a:ln>
        </p:spPr>
      </p:cxnSp>
      <p:sp>
        <p:nvSpPr>
          <p:cNvPr id="43" name="Google Shape;409;p42">
            <a:extLst>
              <a:ext uri="{FF2B5EF4-FFF2-40B4-BE49-F238E27FC236}">
                <a16:creationId xmlns:a16="http://schemas.microsoft.com/office/drawing/2014/main" id="{2508462B-032D-FFD6-C5C2-09FB22CE0ABE}"/>
              </a:ext>
            </a:extLst>
          </p:cNvPr>
          <p:cNvSpPr txBox="1">
            <a:spLocks/>
          </p:cNvSpPr>
          <p:nvPr/>
        </p:nvSpPr>
        <p:spPr>
          <a:xfrm>
            <a:off x="5709030" y="2858196"/>
            <a:ext cx="2239215" cy="72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1pPr>
            <a:lvl2pPr marL="914400" marR="0" lvl="1"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2pPr>
            <a:lvl3pPr marL="1371600" marR="0" lvl="2"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3pPr>
            <a:lvl4pPr marL="1828800" marR="0" lvl="3"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4pPr>
            <a:lvl5pPr marL="2286000" marR="0" lvl="4"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5pPr>
            <a:lvl6pPr marL="2743200" marR="0" lvl="5"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6pPr>
            <a:lvl7pPr marL="3200400" marR="0" lvl="6"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7pPr>
            <a:lvl8pPr marL="3657600" marR="0" lvl="7"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8pPr>
            <a:lvl9pPr marL="4114800" marR="0" lvl="8" indent="-323850" algn="l" rtl="0">
              <a:lnSpc>
                <a:spcPct val="100000"/>
              </a:lnSpc>
              <a:spcBef>
                <a:spcPts val="0"/>
              </a:spcBef>
              <a:spcAft>
                <a:spcPts val="0"/>
              </a:spcAft>
              <a:buClr>
                <a:schemeClr val="dk1"/>
              </a:buClr>
              <a:buSzPts val="1500"/>
              <a:buFont typeface="Open Sans"/>
              <a:buNone/>
              <a:defRPr sz="2200" b="0" i="0" u="none" strike="noStrike" cap="none">
                <a:solidFill>
                  <a:schemeClr val="dk1"/>
                </a:solidFill>
                <a:latin typeface="Varela"/>
                <a:ea typeface="Varela"/>
                <a:cs typeface="Varela"/>
                <a:sym typeface="Varela"/>
              </a:defRPr>
            </a:lvl9pPr>
          </a:lstStyle>
          <a:p>
            <a:pPr marL="0" indent="0"/>
            <a:r>
              <a:rPr lang="en-GB" sz="1800" dirty="0"/>
              <a:t>Final Thoughts</a:t>
            </a:r>
          </a:p>
        </p:txBody>
      </p:sp>
      <p:sp>
        <p:nvSpPr>
          <p:cNvPr id="44" name="Google Shape;410;p42">
            <a:extLst>
              <a:ext uri="{FF2B5EF4-FFF2-40B4-BE49-F238E27FC236}">
                <a16:creationId xmlns:a16="http://schemas.microsoft.com/office/drawing/2014/main" id="{06BD1295-C325-FFD1-3B4F-7C5D74172965}"/>
              </a:ext>
            </a:extLst>
          </p:cNvPr>
          <p:cNvSpPr txBox="1">
            <a:spLocks/>
          </p:cNvSpPr>
          <p:nvPr/>
        </p:nvSpPr>
        <p:spPr>
          <a:xfrm>
            <a:off x="5709031" y="3387261"/>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sz="1100" dirty="0"/>
              <a:t>Learnings and Improvements.</a:t>
            </a:r>
          </a:p>
        </p:txBody>
      </p:sp>
      <p:cxnSp>
        <p:nvCxnSpPr>
          <p:cNvPr id="45" name="Google Shape;419;p42">
            <a:extLst>
              <a:ext uri="{FF2B5EF4-FFF2-40B4-BE49-F238E27FC236}">
                <a16:creationId xmlns:a16="http://schemas.microsoft.com/office/drawing/2014/main" id="{94E8F273-D5B4-CB4A-9F76-7E637C4368EB}"/>
              </a:ext>
            </a:extLst>
          </p:cNvPr>
          <p:cNvCxnSpPr/>
          <p:nvPr/>
        </p:nvCxnSpPr>
        <p:spPr>
          <a:xfrm>
            <a:off x="6034832" y="3473078"/>
            <a:ext cx="1515900" cy="0"/>
          </a:xfrm>
          <a:prstGeom prst="straightConnector1">
            <a:avLst/>
          </a:prstGeom>
          <a:noFill/>
          <a:ln w="9525" cap="flat" cmpd="sng">
            <a:solidFill>
              <a:schemeClr val="accent2"/>
            </a:solidFill>
            <a:prstDash val="solid"/>
            <a:round/>
            <a:headEnd type="none" w="med" len="med"/>
            <a:tailEnd type="none" w="med" len="med"/>
          </a:ln>
        </p:spPr>
      </p:cxnSp>
      <p:grpSp>
        <p:nvGrpSpPr>
          <p:cNvPr id="49" name="Google Shape;10069;p89">
            <a:extLst>
              <a:ext uri="{FF2B5EF4-FFF2-40B4-BE49-F238E27FC236}">
                <a16:creationId xmlns:a16="http://schemas.microsoft.com/office/drawing/2014/main" id="{D2DA890D-948A-8794-B4DB-45ABD24A75A8}"/>
              </a:ext>
            </a:extLst>
          </p:cNvPr>
          <p:cNvGrpSpPr/>
          <p:nvPr/>
        </p:nvGrpSpPr>
        <p:grpSpPr>
          <a:xfrm>
            <a:off x="4048123" y="909239"/>
            <a:ext cx="531214" cy="464907"/>
            <a:chOff x="-63665750" y="1914325"/>
            <a:chExt cx="328450" cy="316450"/>
          </a:xfrm>
          <a:solidFill>
            <a:srgbClr val="2F8EA0"/>
          </a:solidFill>
        </p:grpSpPr>
        <p:sp>
          <p:nvSpPr>
            <p:cNvPr id="50" name="Google Shape;10070;p89">
              <a:extLst>
                <a:ext uri="{FF2B5EF4-FFF2-40B4-BE49-F238E27FC236}">
                  <a16:creationId xmlns:a16="http://schemas.microsoft.com/office/drawing/2014/main" id="{C31CEC8C-2F16-2052-E2C0-68D4C395B433}"/>
                </a:ext>
              </a:extLst>
            </p:cNvPr>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0071;p89">
              <a:extLst>
                <a:ext uri="{FF2B5EF4-FFF2-40B4-BE49-F238E27FC236}">
                  <a16:creationId xmlns:a16="http://schemas.microsoft.com/office/drawing/2014/main" id="{A94ABF1D-CCFE-4A94-B3A9-CDCAA0676BBE}"/>
                </a:ext>
              </a:extLst>
            </p:cNvPr>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2" name="Google Shape;10229;p89">
            <a:extLst>
              <a:ext uri="{FF2B5EF4-FFF2-40B4-BE49-F238E27FC236}">
                <a16:creationId xmlns:a16="http://schemas.microsoft.com/office/drawing/2014/main" id="{010BDC9E-45BC-34BE-3E7B-BDDB0D74FCBE}"/>
              </a:ext>
            </a:extLst>
          </p:cNvPr>
          <p:cNvGrpSpPr/>
          <p:nvPr/>
        </p:nvGrpSpPr>
        <p:grpSpPr>
          <a:xfrm>
            <a:off x="6512924" y="940471"/>
            <a:ext cx="457620" cy="429172"/>
            <a:chOff x="2141000" y="1954475"/>
            <a:chExt cx="296975" cy="296175"/>
          </a:xfrm>
          <a:solidFill>
            <a:srgbClr val="2F8EA0"/>
          </a:solidFill>
        </p:grpSpPr>
        <p:sp>
          <p:nvSpPr>
            <p:cNvPr id="53" name="Google Shape;10230;p89">
              <a:extLst>
                <a:ext uri="{FF2B5EF4-FFF2-40B4-BE49-F238E27FC236}">
                  <a16:creationId xmlns:a16="http://schemas.microsoft.com/office/drawing/2014/main" id="{2577C5A7-B593-2D5F-5555-F90EB17EA9A0}"/>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231;p89">
              <a:extLst>
                <a:ext uri="{FF2B5EF4-FFF2-40B4-BE49-F238E27FC236}">
                  <a16:creationId xmlns:a16="http://schemas.microsoft.com/office/drawing/2014/main" id="{D5C285E5-AFE3-9572-328D-B8FC3ED7676D}"/>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232;p89">
              <a:extLst>
                <a:ext uri="{FF2B5EF4-FFF2-40B4-BE49-F238E27FC236}">
                  <a16:creationId xmlns:a16="http://schemas.microsoft.com/office/drawing/2014/main" id="{1600FCC1-D04A-9734-68DA-EC7A94EE409C}"/>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233;p89">
              <a:extLst>
                <a:ext uri="{FF2B5EF4-FFF2-40B4-BE49-F238E27FC236}">
                  <a16:creationId xmlns:a16="http://schemas.microsoft.com/office/drawing/2014/main" id="{CA82885C-85F6-6989-EA2C-A864F390C7C2}"/>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10123;p89">
            <a:extLst>
              <a:ext uri="{FF2B5EF4-FFF2-40B4-BE49-F238E27FC236}">
                <a16:creationId xmlns:a16="http://schemas.microsoft.com/office/drawing/2014/main" id="{E97AD9CA-8BF5-F6C3-09CF-A21DAE28C645}"/>
              </a:ext>
            </a:extLst>
          </p:cNvPr>
          <p:cNvSpPr/>
          <p:nvPr/>
        </p:nvSpPr>
        <p:spPr>
          <a:xfrm>
            <a:off x="1635698" y="2637769"/>
            <a:ext cx="426462" cy="420796"/>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2F8E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9964;p89">
            <a:extLst>
              <a:ext uri="{FF2B5EF4-FFF2-40B4-BE49-F238E27FC236}">
                <a16:creationId xmlns:a16="http://schemas.microsoft.com/office/drawing/2014/main" id="{7F85574F-1FFE-7FEE-4910-ABED279B2D26}"/>
              </a:ext>
            </a:extLst>
          </p:cNvPr>
          <p:cNvGrpSpPr/>
          <p:nvPr/>
        </p:nvGrpSpPr>
        <p:grpSpPr>
          <a:xfrm>
            <a:off x="4100499" y="2665954"/>
            <a:ext cx="426462" cy="420795"/>
            <a:chOff x="-64764500" y="2280550"/>
            <a:chExt cx="316650" cy="319800"/>
          </a:xfrm>
          <a:solidFill>
            <a:srgbClr val="2F8EA0"/>
          </a:solidFill>
        </p:grpSpPr>
        <p:sp>
          <p:nvSpPr>
            <p:cNvPr id="59" name="Google Shape;9965;p89">
              <a:extLst>
                <a:ext uri="{FF2B5EF4-FFF2-40B4-BE49-F238E27FC236}">
                  <a16:creationId xmlns:a16="http://schemas.microsoft.com/office/drawing/2014/main" id="{4135B3CE-C283-2FED-B86E-9002168AAF9C}"/>
                </a:ext>
              </a:extLst>
            </p:cNvPr>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66;p89">
              <a:extLst>
                <a:ext uri="{FF2B5EF4-FFF2-40B4-BE49-F238E27FC236}">
                  <a16:creationId xmlns:a16="http://schemas.microsoft.com/office/drawing/2014/main" id="{42171CD3-92DD-6F25-F6FC-669E1F6D0B10}"/>
                </a:ext>
              </a:extLst>
            </p:cNvPr>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756;p91">
            <a:extLst>
              <a:ext uri="{FF2B5EF4-FFF2-40B4-BE49-F238E27FC236}">
                <a16:creationId xmlns:a16="http://schemas.microsoft.com/office/drawing/2014/main" id="{BFA14217-EE63-1265-80E5-93116BAAF18F}"/>
              </a:ext>
            </a:extLst>
          </p:cNvPr>
          <p:cNvGrpSpPr/>
          <p:nvPr/>
        </p:nvGrpSpPr>
        <p:grpSpPr>
          <a:xfrm>
            <a:off x="6631894" y="2625050"/>
            <a:ext cx="426462" cy="420795"/>
            <a:chOff x="-48237000" y="2342650"/>
            <a:chExt cx="256800" cy="300225"/>
          </a:xfrm>
          <a:solidFill>
            <a:srgbClr val="2F8EA0"/>
          </a:solidFill>
        </p:grpSpPr>
        <p:sp>
          <p:nvSpPr>
            <p:cNvPr id="62" name="Google Shape;10757;p91">
              <a:extLst>
                <a:ext uri="{FF2B5EF4-FFF2-40B4-BE49-F238E27FC236}">
                  <a16:creationId xmlns:a16="http://schemas.microsoft.com/office/drawing/2014/main" id="{5FBC0D01-06F3-1A3B-11F7-03FFEC4C920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758;p91">
              <a:extLst>
                <a:ext uri="{FF2B5EF4-FFF2-40B4-BE49-F238E27FC236}">
                  <a16:creationId xmlns:a16="http://schemas.microsoft.com/office/drawing/2014/main" id="{21B1B2C7-768F-6600-4F62-CF77CF62C444}"/>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10759;p91">
              <a:extLst>
                <a:ext uri="{FF2B5EF4-FFF2-40B4-BE49-F238E27FC236}">
                  <a16:creationId xmlns:a16="http://schemas.microsoft.com/office/drawing/2014/main" id="{3AF43BE8-5713-ACD6-C7E5-F43B4966CA38}"/>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621600" y="1127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 Results from Down Sampled Models</a:t>
            </a:r>
            <a:endParaRPr sz="2000" dirty="0"/>
          </a:p>
        </p:txBody>
      </p:sp>
      <p:cxnSp>
        <p:nvCxnSpPr>
          <p:cNvPr id="963" name="Google Shape;963;p70"/>
          <p:cNvCxnSpPr/>
          <p:nvPr/>
        </p:nvCxnSpPr>
        <p:spPr>
          <a:xfrm>
            <a:off x="820800" y="70490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Picture 7" descr="Chart, bar chart&#10;&#10;Description automatically generated">
            <a:extLst>
              <a:ext uri="{FF2B5EF4-FFF2-40B4-BE49-F238E27FC236}">
                <a16:creationId xmlns:a16="http://schemas.microsoft.com/office/drawing/2014/main" id="{497AB050-18FD-66B5-EC8E-624A6F1BEEF1}"/>
              </a:ext>
            </a:extLst>
          </p:cNvPr>
          <p:cNvPicPr>
            <a:picLocks noChangeAspect="1"/>
          </p:cNvPicPr>
          <p:nvPr/>
        </p:nvPicPr>
        <p:blipFill>
          <a:blip r:embed="rId3"/>
          <a:stretch>
            <a:fillRect/>
          </a:stretch>
        </p:blipFill>
        <p:spPr>
          <a:xfrm>
            <a:off x="875664" y="810683"/>
            <a:ext cx="6768720" cy="3522134"/>
          </a:xfrm>
          <a:prstGeom prst="rect">
            <a:avLst/>
          </a:prstGeom>
        </p:spPr>
      </p:pic>
    </p:spTree>
    <p:extLst>
      <p:ext uri="{BB962C8B-B14F-4D97-AF65-F5344CB8AC3E}">
        <p14:creationId xmlns:p14="http://schemas.microsoft.com/office/powerpoint/2010/main" val="96532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621600" y="1127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 Results from SMOTE (Up Sampled) Models</a:t>
            </a:r>
            <a:endParaRPr sz="2000" dirty="0"/>
          </a:p>
        </p:txBody>
      </p:sp>
      <p:cxnSp>
        <p:nvCxnSpPr>
          <p:cNvPr id="963" name="Google Shape;963;p70"/>
          <p:cNvCxnSpPr/>
          <p:nvPr/>
        </p:nvCxnSpPr>
        <p:spPr>
          <a:xfrm>
            <a:off x="820800" y="70490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6" name="Picture 5" descr="Chart, bar chart&#10;&#10;Description automatically generated">
            <a:extLst>
              <a:ext uri="{FF2B5EF4-FFF2-40B4-BE49-F238E27FC236}">
                <a16:creationId xmlns:a16="http://schemas.microsoft.com/office/drawing/2014/main" id="{34FCF2C1-4AEF-C8B2-91F6-643214ABDA7A}"/>
              </a:ext>
            </a:extLst>
          </p:cNvPr>
          <p:cNvPicPr>
            <a:picLocks noChangeAspect="1"/>
          </p:cNvPicPr>
          <p:nvPr/>
        </p:nvPicPr>
        <p:blipFill>
          <a:blip r:embed="rId3"/>
          <a:stretch>
            <a:fillRect/>
          </a:stretch>
        </p:blipFill>
        <p:spPr>
          <a:xfrm>
            <a:off x="820800" y="905922"/>
            <a:ext cx="6638736" cy="3454496"/>
          </a:xfrm>
          <a:prstGeom prst="rect">
            <a:avLst/>
          </a:prstGeom>
        </p:spPr>
      </p:pic>
    </p:spTree>
    <p:extLst>
      <p:ext uri="{BB962C8B-B14F-4D97-AF65-F5344CB8AC3E}">
        <p14:creationId xmlns:p14="http://schemas.microsoft.com/office/powerpoint/2010/main" val="67797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621600" y="1127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 ROC AUC Curve after resampling data</a:t>
            </a:r>
            <a:endParaRPr sz="2000" dirty="0"/>
          </a:p>
        </p:txBody>
      </p:sp>
      <p:cxnSp>
        <p:nvCxnSpPr>
          <p:cNvPr id="963" name="Google Shape;963;p70"/>
          <p:cNvCxnSpPr/>
          <p:nvPr/>
        </p:nvCxnSpPr>
        <p:spPr>
          <a:xfrm>
            <a:off x="820800" y="70490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4" name="Picture 3">
            <a:extLst>
              <a:ext uri="{FF2B5EF4-FFF2-40B4-BE49-F238E27FC236}">
                <a16:creationId xmlns:a16="http://schemas.microsoft.com/office/drawing/2014/main" id="{C32E3400-9E3C-EDC1-D3D7-279C584D1723}"/>
              </a:ext>
            </a:extLst>
          </p:cNvPr>
          <p:cNvPicPr>
            <a:picLocks noChangeAspect="1"/>
          </p:cNvPicPr>
          <p:nvPr/>
        </p:nvPicPr>
        <p:blipFill>
          <a:blip r:embed="rId3"/>
          <a:stretch>
            <a:fillRect/>
          </a:stretch>
        </p:blipFill>
        <p:spPr>
          <a:xfrm>
            <a:off x="719949" y="762450"/>
            <a:ext cx="7077456" cy="3636323"/>
          </a:xfrm>
          <a:prstGeom prst="rect">
            <a:avLst/>
          </a:prstGeom>
        </p:spPr>
      </p:pic>
      <p:cxnSp>
        <p:nvCxnSpPr>
          <p:cNvPr id="5" name="Straight Arrow Connector 4">
            <a:extLst>
              <a:ext uri="{FF2B5EF4-FFF2-40B4-BE49-F238E27FC236}">
                <a16:creationId xmlns:a16="http://schemas.microsoft.com/office/drawing/2014/main" id="{51D7F05F-640F-261A-EC41-56D8E819F0A6}"/>
              </a:ext>
            </a:extLst>
          </p:cNvPr>
          <p:cNvCxnSpPr>
            <a:cxnSpLocks/>
          </p:cNvCxnSpPr>
          <p:nvPr/>
        </p:nvCxnSpPr>
        <p:spPr>
          <a:xfrm flipV="1">
            <a:off x="621600" y="1156771"/>
            <a:ext cx="639831" cy="11402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B512F4D3-EC17-C0CD-8CB8-67DF61FF9760}"/>
              </a:ext>
            </a:extLst>
          </p:cNvPr>
          <p:cNvCxnSpPr>
            <a:cxnSpLocks/>
          </p:cNvCxnSpPr>
          <p:nvPr/>
        </p:nvCxnSpPr>
        <p:spPr>
          <a:xfrm flipH="1" flipV="1">
            <a:off x="5968901" y="1676974"/>
            <a:ext cx="971726" cy="5195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DB387527-606F-C32E-0DC4-1CED6368BF67}"/>
              </a:ext>
            </a:extLst>
          </p:cNvPr>
          <p:cNvSpPr txBox="1"/>
          <p:nvPr/>
        </p:nvSpPr>
        <p:spPr>
          <a:xfrm>
            <a:off x="231354" y="2258458"/>
            <a:ext cx="589446" cy="307777"/>
          </a:xfrm>
          <a:prstGeom prst="rect">
            <a:avLst/>
          </a:prstGeom>
          <a:noFill/>
        </p:spPr>
        <p:txBody>
          <a:bodyPr wrap="square" rtlCol="0">
            <a:spAutoFit/>
          </a:bodyPr>
          <a:lstStyle/>
          <a:p>
            <a:r>
              <a:rPr lang="en-GB" b="1" dirty="0">
                <a:solidFill>
                  <a:schemeClr val="bg1">
                    <a:lumMod val="10000"/>
                    <a:lumOff val="90000"/>
                  </a:schemeClr>
                </a:solidFill>
                <a:latin typeface="Varela" panose="020B0604020202020204" charset="0"/>
              </a:rPr>
              <a:t>Best</a:t>
            </a:r>
          </a:p>
        </p:txBody>
      </p:sp>
      <p:sp>
        <p:nvSpPr>
          <p:cNvPr id="14" name="TextBox 13">
            <a:extLst>
              <a:ext uri="{FF2B5EF4-FFF2-40B4-BE49-F238E27FC236}">
                <a16:creationId xmlns:a16="http://schemas.microsoft.com/office/drawing/2014/main" id="{7917F4E2-F75C-695C-4E68-14B5DC506906}"/>
              </a:ext>
            </a:extLst>
          </p:cNvPr>
          <p:cNvSpPr txBox="1"/>
          <p:nvPr/>
        </p:nvSpPr>
        <p:spPr>
          <a:xfrm>
            <a:off x="7038975" y="2094599"/>
            <a:ext cx="758429" cy="307777"/>
          </a:xfrm>
          <a:prstGeom prst="rect">
            <a:avLst/>
          </a:prstGeom>
          <a:noFill/>
        </p:spPr>
        <p:txBody>
          <a:bodyPr wrap="square" rtlCol="0">
            <a:spAutoFit/>
          </a:bodyPr>
          <a:lstStyle/>
          <a:p>
            <a:r>
              <a:rPr lang="en-GB" b="1" dirty="0">
                <a:solidFill>
                  <a:schemeClr val="bg1">
                    <a:lumMod val="10000"/>
                    <a:lumOff val="90000"/>
                  </a:schemeClr>
                </a:solidFill>
                <a:latin typeface="Varela" panose="020B0604020202020204" charset="0"/>
              </a:rPr>
              <a:t>Worst</a:t>
            </a:r>
          </a:p>
        </p:txBody>
      </p:sp>
    </p:spTree>
    <p:extLst>
      <p:ext uri="{BB962C8B-B14F-4D97-AF65-F5344CB8AC3E}">
        <p14:creationId xmlns:p14="http://schemas.microsoft.com/office/powerpoint/2010/main" val="360609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Stacked Generalization (Stacking)</a:t>
            </a:r>
          </a:p>
        </p:txBody>
      </p:sp>
      <p:cxnSp>
        <p:nvCxnSpPr>
          <p:cNvPr id="963" name="Google Shape;963;p70"/>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 name="Picture 1">
            <a:extLst>
              <a:ext uri="{FF2B5EF4-FFF2-40B4-BE49-F238E27FC236}">
                <a16:creationId xmlns:a16="http://schemas.microsoft.com/office/drawing/2014/main" id="{47C3B33F-0030-4504-5FA3-08DA422B6868}"/>
              </a:ext>
            </a:extLst>
          </p:cNvPr>
          <p:cNvPicPr>
            <a:picLocks noChangeAspect="1"/>
          </p:cNvPicPr>
          <p:nvPr/>
        </p:nvPicPr>
        <p:blipFill>
          <a:blip r:embed="rId3"/>
          <a:stretch>
            <a:fillRect/>
          </a:stretch>
        </p:blipFill>
        <p:spPr>
          <a:xfrm>
            <a:off x="613269" y="1244431"/>
            <a:ext cx="4511452" cy="1947277"/>
          </a:xfrm>
          <a:prstGeom prst="rect">
            <a:avLst/>
          </a:prstGeom>
        </p:spPr>
      </p:pic>
      <p:sp>
        <p:nvSpPr>
          <p:cNvPr id="7" name="Text Placeholder 2">
            <a:extLst>
              <a:ext uri="{FF2B5EF4-FFF2-40B4-BE49-F238E27FC236}">
                <a16:creationId xmlns:a16="http://schemas.microsoft.com/office/drawing/2014/main" id="{96533C34-14BC-3A13-912D-3AF2933B1A0F}"/>
              </a:ext>
            </a:extLst>
          </p:cNvPr>
          <p:cNvSpPr txBox="1">
            <a:spLocks/>
          </p:cNvSpPr>
          <p:nvPr/>
        </p:nvSpPr>
        <p:spPr>
          <a:xfrm>
            <a:off x="653960" y="3194225"/>
            <a:ext cx="7704000" cy="105773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solidFill>
                <a:schemeClr val="tx1"/>
              </a:solidFill>
            </a:endParaRPr>
          </a:p>
          <a:p>
            <a:pPr marL="285750" lvl="1" indent="-285750">
              <a:buClr>
                <a:schemeClr val="tx1"/>
              </a:buClr>
              <a:buFont typeface="Arial" panose="020B0604020202020204" pitchFamily="34" charset="0"/>
              <a:buChar char="•"/>
            </a:pPr>
            <a:r>
              <a:rPr lang="en-GB" dirty="0">
                <a:solidFill>
                  <a:schemeClr val="tx1"/>
                </a:solidFill>
              </a:rPr>
              <a:t>Combines the predictions of multiple ML models on the same dataset.</a:t>
            </a:r>
          </a:p>
          <a:p>
            <a:pPr marL="285750" lvl="1" indent="-285750">
              <a:buClr>
                <a:schemeClr val="tx1"/>
              </a:buClr>
              <a:buFont typeface="Arial" panose="020B0604020202020204" pitchFamily="34" charset="0"/>
              <a:buChar char="•"/>
            </a:pPr>
            <a:r>
              <a:rPr lang="en-GB" dirty="0">
                <a:solidFill>
                  <a:schemeClr val="tx1"/>
                </a:solidFill>
              </a:rPr>
              <a:t>It is a variety of Ensemble Learning.</a:t>
            </a:r>
          </a:p>
          <a:p>
            <a:pPr marL="285750" lvl="1" indent="-285750">
              <a:buClr>
                <a:schemeClr val="tx1"/>
              </a:buClr>
              <a:buFont typeface="Arial" panose="020B0604020202020204" pitchFamily="34" charset="0"/>
              <a:buChar char="•"/>
            </a:pPr>
            <a:r>
              <a:rPr lang="en-GB" dirty="0">
                <a:solidFill>
                  <a:schemeClr val="tx1"/>
                </a:solidFill>
              </a:rPr>
              <a:t>Base Models are fit on the training data and Meta Model learns to best combine predictions.</a:t>
            </a:r>
          </a:p>
          <a:p>
            <a:pPr lvl="1">
              <a:buClr>
                <a:schemeClr val="tx1"/>
              </a:buClr>
            </a:pPr>
            <a:endParaRPr lang="en-GB" dirty="0">
              <a:solidFill>
                <a:schemeClr val="tx1"/>
              </a:solidFill>
            </a:endParaRPr>
          </a:p>
        </p:txBody>
      </p:sp>
    </p:spTree>
    <p:extLst>
      <p:ext uri="{BB962C8B-B14F-4D97-AF65-F5344CB8AC3E}">
        <p14:creationId xmlns:p14="http://schemas.microsoft.com/office/powerpoint/2010/main" val="375447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621600" y="1127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 Results from SMOTE (Up Sampled) Models with Stacking</a:t>
            </a:r>
            <a:endParaRPr sz="2000" dirty="0"/>
          </a:p>
        </p:txBody>
      </p:sp>
      <p:cxnSp>
        <p:nvCxnSpPr>
          <p:cNvPr id="963" name="Google Shape;963;p70"/>
          <p:cNvCxnSpPr/>
          <p:nvPr/>
        </p:nvCxnSpPr>
        <p:spPr>
          <a:xfrm>
            <a:off x="820800" y="704900"/>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8" name="Picture 7" descr="A picture containing application&#10;&#10;Description automatically generated">
            <a:extLst>
              <a:ext uri="{FF2B5EF4-FFF2-40B4-BE49-F238E27FC236}">
                <a16:creationId xmlns:a16="http://schemas.microsoft.com/office/drawing/2014/main" id="{7DE6038F-EB7D-BE38-B026-E729746B3BCE}"/>
              </a:ext>
            </a:extLst>
          </p:cNvPr>
          <p:cNvPicPr>
            <a:picLocks noChangeAspect="1"/>
          </p:cNvPicPr>
          <p:nvPr/>
        </p:nvPicPr>
        <p:blipFill>
          <a:blip r:embed="rId3"/>
          <a:stretch>
            <a:fillRect/>
          </a:stretch>
        </p:blipFill>
        <p:spPr>
          <a:xfrm>
            <a:off x="621600" y="802837"/>
            <a:ext cx="7477760" cy="3441522"/>
          </a:xfrm>
          <a:prstGeom prst="rect">
            <a:avLst/>
          </a:prstGeom>
        </p:spPr>
      </p:pic>
    </p:spTree>
    <p:extLst>
      <p:ext uri="{BB962C8B-B14F-4D97-AF65-F5344CB8AC3E}">
        <p14:creationId xmlns:p14="http://schemas.microsoft.com/office/powerpoint/2010/main" val="1178640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0"/>
          <p:cNvSpPr txBox="1">
            <a:spLocks noGrp="1"/>
          </p:cNvSpPr>
          <p:nvPr>
            <p:ph type="title"/>
          </p:nvPr>
        </p:nvSpPr>
        <p:spPr>
          <a:xfrm flipH="1">
            <a:off x="4232100" y="1663350"/>
            <a:ext cx="42261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Evaluating Models</a:t>
            </a:r>
            <a:endParaRPr dirty="0"/>
          </a:p>
        </p:txBody>
      </p:sp>
      <p:sp>
        <p:nvSpPr>
          <p:cNvPr id="550" name="Google Shape;550;p50"/>
          <p:cNvSpPr txBox="1">
            <a:spLocks noGrp="1"/>
          </p:cNvSpPr>
          <p:nvPr>
            <p:ph type="title" idx="2"/>
          </p:nvPr>
        </p:nvSpPr>
        <p:spPr>
          <a:xfrm flipH="1">
            <a:off x="6361800" y="464178"/>
            <a:ext cx="2096400" cy="92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552" name="Google Shape;552;p50"/>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553" name="Google Shape;553;p5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cxnSp>
        <p:nvCxnSpPr>
          <p:cNvPr id="554" name="Google Shape;554;p50"/>
          <p:cNvCxnSpPr/>
          <p:nvPr/>
        </p:nvCxnSpPr>
        <p:spPr>
          <a:xfrm rot="10800000">
            <a:off x="4793267" y="3385309"/>
            <a:ext cx="3559200" cy="0"/>
          </a:xfrm>
          <a:prstGeom prst="straightConnector1">
            <a:avLst/>
          </a:prstGeom>
          <a:noFill/>
          <a:ln w="19050" cap="flat" cmpd="sng">
            <a:solidFill>
              <a:schemeClr val="accent1"/>
            </a:solidFill>
            <a:prstDash val="solid"/>
            <a:round/>
            <a:headEnd type="none" w="med" len="med"/>
            <a:tailEnd type="none" w="med" len="med"/>
          </a:ln>
        </p:spPr>
      </p:cxnSp>
      <p:pic>
        <p:nvPicPr>
          <p:cNvPr id="555" name="Google Shape;555;p50"/>
          <p:cNvPicPr preferRelativeResize="0"/>
          <p:nvPr/>
        </p:nvPicPr>
        <p:blipFill>
          <a:blip r:embed="rId3"/>
          <a:srcRect t="11405" b="11405"/>
          <a:stretch/>
        </p:blipFill>
        <p:spPr>
          <a:xfrm>
            <a:off x="820800" y="539500"/>
            <a:ext cx="3045300" cy="3526024"/>
          </a:xfrm>
          <a:prstGeom prst="rect">
            <a:avLst/>
          </a:prstGeom>
          <a:noFill/>
          <a:ln>
            <a:noFill/>
          </a:ln>
        </p:spPr>
      </p:pic>
      <p:sp>
        <p:nvSpPr>
          <p:cNvPr id="556" name="Google Shape;556;p50"/>
          <p:cNvSpPr/>
          <p:nvPr/>
        </p:nvSpPr>
        <p:spPr>
          <a:xfrm rot="5400000">
            <a:off x="-2671155" y="1121513"/>
            <a:ext cx="5984486" cy="2595675"/>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4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a:spLocks noGrp="1"/>
          </p:cNvSpPr>
          <p:nvPr>
            <p:ph type="subTitle" idx="1"/>
          </p:nvPr>
        </p:nvSpPr>
        <p:spPr>
          <a:xfrm>
            <a:off x="881972" y="1995023"/>
            <a:ext cx="2139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Decision Tree’s SMOTE</a:t>
            </a:r>
            <a:endParaRPr sz="1400" dirty="0"/>
          </a:p>
        </p:txBody>
      </p:sp>
      <p:sp>
        <p:nvSpPr>
          <p:cNvPr id="488" name="Google Shape;488;p48"/>
          <p:cNvSpPr txBox="1">
            <a:spLocks noGrp="1"/>
          </p:cNvSpPr>
          <p:nvPr>
            <p:ph type="subTitle" idx="3"/>
          </p:nvPr>
        </p:nvSpPr>
        <p:spPr>
          <a:xfrm>
            <a:off x="3532980" y="1995023"/>
            <a:ext cx="2139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Random Forests SMOTE</a:t>
            </a:r>
            <a:endParaRPr sz="1400" dirty="0"/>
          </a:p>
        </p:txBody>
      </p:sp>
      <p:sp>
        <p:nvSpPr>
          <p:cNvPr id="490" name="Google Shape;490;p48"/>
          <p:cNvSpPr txBox="1">
            <a:spLocks noGrp="1"/>
          </p:cNvSpPr>
          <p:nvPr>
            <p:ph type="subTitle" idx="5"/>
          </p:nvPr>
        </p:nvSpPr>
        <p:spPr>
          <a:xfrm>
            <a:off x="6183988" y="1995023"/>
            <a:ext cx="2139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Stacking SMOTE</a:t>
            </a:r>
            <a:endParaRPr sz="1400" dirty="0"/>
          </a:p>
        </p:txBody>
      </p:sp>
      <p:sp>
        <p:nvSpPr>
          <p:cNvPr id="493" name="Google Shape;493;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Evaluating on test dataset</a:t>
            </a:r>
            <a:endParaRPr sz="2400" dirty="0"/>
          </a:p>
        </p:txBody>
      </p:sp>
      <p:sp>
        <p:nvSpPr>
          <p:cNvPr id="494" name="Google Shape;494;p48"/>
          <p:cNvSpPr txBox="1">
            <a:spLocks noGrp="1"/>
          </p:cNvSpPr>
          <p:nvPr>
            <p:ph type="sldNum" idx="4294967295"/>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cxnSp>
        <p:nvCxnSpPr>
          <p:cNvPr id="495" name="Google Shape;495;p48"/>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cxnSp>
        <p:nvCxnSpPr>
          <p:cNvPr id="496" name="Google Shape;496;p48"/>
          <p:cNvCxnSpPr/>
          <p:nvPr/>
        </p:nvCxnSpPr>
        <p:spPr>
          <a:xfrm>
            <a:off x="1193522" y="2474994"/>
            <a:ext cx="1515900" cy="0"/>
          </a:xfrm>
          <a:prstGeom prst="straightConnector1">
            <a:avLst/>
          </a:prstGeom>
          <a:noFill/>
          <a:ln w="9525" cap="flat" cmpd="sng">
            <a:solidFill>
              <a:schemeClr val="accent2"/>
            </a:solidFill>
            <a:prstDash val="solid"/>
            <a:round/>
            <a:headEnd type="none" w="med" len="med"/>
            <a:tailEnd type="none" w="med" len="med"/>
          </a:ln>
        </p:spPr>
      </p:cxnSp>
      <p:cxnSp>
        <p:nvCxnSpPr>
          <p:cNvPr id="497" name="Google Shape;497;p48"/>
          <p:cNvCxnSpPr/>
          <p:nvPr/>
        </p:nvCxnSpPr>
        <p:spPr>
          <a:xfrm>
            <a:off x="3844530" y="2474994"/>
            <a:ext cx="1515900" cy="0"/>
          </a:xfrm>
          <a:prstGeom prst="straightConnector1">
            <a:avLst/>
          </a:prstGeom>
          <a:noFill/>
          <a:ln w="9525" cap="flat" cmpd="sng">
            <a:solidFill>
              <a:schemeClr val="accent2"/>
            </a:solidFill>
            <a:prstDash val="solid"/>
            <a:round/>
            <a:headEnd type="none" w="med" len="med"/>
            <a:tailEnd type="none" w="med" len="med"/>
          </a:ln>
        </p:spPr>
      </p:cxnSp>
      <p:cxnSp>
        <p:nvCxnSpPr>
          <p:cNvPr id="498" name="Google Shape;498;p48"/>
          <p:cNvCxnSpPr/>
          <p:nvPr/>
        </p:nvCxnSpPr>
        <p:spPr>
          <a:xfrm>
            <a:off x="6495538" y="2474994"/>
            <a:ext cx="1515900" cy="0"/>
          </a:xfrm>
          <a:prstGeom prst="straightConnector1">
            <a:avLst/>
          </a:prstGeom>
          <a:noFill/>
          <a:ln w="9525" cap="flat" cmpd="sng">
            <a:solidFill>
              <a:schemeClr val="accent2"/>
            </a:solidFill>
            <a:prstDash val="solid"/>
            <a:round/>
            <a:headEnd type="none" w="med" len="med"/>
            <a:tailEnd type="none" w="med" len="med"/>
          </a:ln>
        </p:spPr>
      </p:cxnSp>
      <p:grpSp>
        <p:nvGrpSpPr>
          <p:cNvPr id="502" name="Google Shape;502;p48"/>
          <p:cNvGrpSpPr/>
          <p:nvPr/>
        </p:nvGrpSpPr>
        <p:grpSpPr>
          <a:xfrm>
            <a:off x="4445045" y="1417820"/>
            <a:ext cx="314871" cy="342888"/>
            <a:chOff x="2756925" y="4164750"/>
            <a:chExt cx="376775" cy="410300"/>
          </a:xfrm>
        </p:grpSpPr>
        <p:sp>
          <p:nvSpPr>
            <p:cNvPr id="503" name="Google Shape;503;p48"/>
            <p:cNvSpPr/>
            <p:nvPr/>
          </p:nvSpPr>
          <p:spPr>
            <a:xfrm>
              <a:off x="2756925" y="4164750"/>
              <a:ext cx="376775" cy="410300"/>
            </a:xfrm>
            <a:custGeom>
              <a:avLst/>
              <a:gdLst/>
              <a:ahLst/>
              <a:cxnLst/>
              <a:rect l="l" t="t" r="r" b="b"/>
              <a:pathLst>
                <a:path w="15071" h="16412" extrusionOk="0">
                  <a:moveTo>
                    <a:pt x="2566" y="2307"/>
                  </a:moveTo>
                  <a:lnTo>
                    <a:pt x="2566" y="5674"/>
                  </a:lnTo>
                  <a:cubicBezTo>
                    <a:pt x="2566" y="6320"/>
                    <a:pt x="2690" y="6961"/>
                    <a:pt x="2936" y="7559"/>
                  </a:cubicBezTo>
                  <a:cubicBezTo>
                    <a:pt x="1749" y="7115"/>
                    <a:pt x="962" y="5980"/>
                    <a:pt x="964" y="4712"/>
                  </a:cubicBezTo>
                  <a:lnTo>
                    <a:pt x="964" y="3110"/>
                  </a:lnTo>
                  <a:cubicBezTo>
                    <a:pt x="964" y="2666"/>
                    <a:pt x="1322" y="2309"/>
                    <a:pt x="1765" y="2307"/>
                  </a:cubicBezTo>
                  <a:close/>
                  <a:moveTo>
                    <a:pt x="13305" y="2309"/>
                  </a:moveTo>
                  <a:cubicBezTo>
                    <a:pt x="13747" y="2309"/>
                    <a:pt x="14104" y="2667"/>
                    <a:pt x="14106" y="3110"/>
                  </a:cubicBezTo>
                  <a:lnTo>
                    <a:pt x="14106" y="4712"/>
                  </a:lnTo>
                  <a:cubicBezTo>
                    <a:pt x="14107" y="5980"/>
                    <a:pt x="13321" y="7115"/>
                    <a:pt x="12133" y="7560"/>
                  </a:cubicBezTo>
                  <a:cubicBezTo>
                    <a:pt x="12378" y="6961"/>
                    <a:pt x="12504" y="6321"/>
                    <a:pt x="12502" y="5674"/>
                  </a:cubicBezTo>
                  <a:lnTo>
                    <a:pt x="12502" y="2309"/>
                  </a:lnTo>
                  <a:close/>
                  <a:moveTo>
                    <a:pt x="11541" y="961"/>
                  </a:moveTo>
                  <a:lnTo>
                    <a:pt x="11541" y="5674"/>
                  </a:lnTo>
                  <a:cubicBezTo>
                    <a:pt x="11544" y="6545"/>
                    <a:pt x="11260" y="7395"/>
                    <a:pt x="10732" y="8089"/>
                  </a:cubicBezTo>
                  <a:cubicBezTo>
                    <a:pt x="10215" y="8767"/>
                    <a:pt x="9497" y="9266"/>
                    <a:pt x="8680" y="9512"/>
                  </a:cubicBezTo>
                  <a:cubicBezTo>
                    <a:pt x="8475" y="9572"/>
                    <a:pt x="8336" y="9760"/>
                    <a:pt x="8336" y="9972"/>
                  </a:cubicBezTo>
                  <a:lnTo>
                    <a:pt x="8336" y="14007"/>
                  </a:lnTo>
                  <a:cubicBezTo>
                    <a:pt x="8336" y="14273"/>
                    <a:pt x="8551" y="14489"/>
                    <a:pt x="8816" y="14489"/>
                  </a:cubicBezTo>
                  <a:lnTo>
                    <a:pt x="9816" y="14489"/>
                  </a:lnTo>
                  <a:cubicBezTo>
                    <a:pt x="9817" y="14489"/>
                    <a:pt x="9819" y="14489"/>
                    <a:pt x="9820" y="14489"/>
                  </a:cubicBezTo>
                  <a:cubicBezTo>
                    <a:pt x="10162" y="14489"/>
                    <a:pt x="10467" y="14709"/>
                    <a:pt x="10576" y="15036"/>
                  </a:cubicBezTo>
                  <a:lnTo>
                    <a:pt x="10714" y="15449"/>
                  </a:lnTo>
                  <a:lnTo>
                    <a:pt x="4357" y="15449"/>
                  </a:lnTo>
                  <a:lnTo>
                    <a:pt x="4494" y="15036"/>
                  </a:lnTo>
                  <a:cubicBezTo>
                    <a:pt x="4602" y="14709"/>
                    <a:pt x="4907" y="14489"/>
                    <a:pt x="5251" y="14489"/>
                  </a:cubicBezTo>
                  <a:cubicBezTo>
                    <a:pt x="5252" y="14489"/>
                    <a:pt x="5253" y="14489"/>
                    <a:pt x="5255" y="14489"/>
                  </a:cubicBezTo>
                  <a:lnTo>
                    <a:pt x="6253" y="14489"/>
                  </a:lnTo>
                  <a:cubicBezTo>
                    <a:pt x="6518" y="14489"/>
                    <a:pt x="6734" y="14273"/>
                    <a:pt x="6734" y="14007"/>
                  </a:cubicBezTo>
                  <a:lnTo>
                    <a:pt x="6734" y="9972"/>
                  </a:lnTo>
                  <a:cubicBezTo>
                    <a:pt x="6734" y="9760"/>
                    <a:pt x="6595" y="9572"/>
                    <a:pt x="6391" y="9512"/>
                  </a:cubicBezTo>
                  <a:cubicBezTo>
                    <a:pt x="5574" y="9266"/>
                    <a:pt x="4855" y="8767"/>
                    <a:pt x="4339" y="8089"/>
                  </a:cubicBezTo>
                  <a:cubicBezTo>
                    <a:pt x="3811" y="7395"/>
                    <a:pt x="3526" y="6545"/>
                    <a:pt x="3529" y="5674"/>
                  </a:cubicBezTo>
                  <a:lnTo>
                    <a:pt x="3529" y="961"/>
                  </a:lnTo>
                  <a:close/>
                  <a:moveTo>
                    <a:pt x="3048" y="1"/>
                  </a:moveTo>
                  <a:cubicBezTo>
                    <a:pt x="2782" y="1"/>
                    <a:pt x="2567" y="216"/>
                    <a:pt x="2567" y="481"/>
                  </a:cubicBezTo>
                  <a:lnTo>
                    <a:pt x="2567" y="1346"/>
                  </a:lnTo>
                  <a:lnTo>
                    <a:pt x="1766" y="1346"/>
                  </a:lnTo>
                  <a:cubicBezTo>
                    <a:pt x="792" y="1348"/>
                    <a:pt x="4" y="2136"/>
                    <a:pt x="3" y="3110"/>
                  </a:cubicBezTo>
                  <a:lnTo>
                    <a:pt x="3" y="4712"/>
                  </a:lnTo>
                  <a:cubicBezTo>
                    <a:pt x="0" y="6764"/>
                    <a:pt x="1551" y="8483"/>
                    <a:pt x="3591" y="8692"/>
                  </a:cubicBezTo>
                  <a:cubicBezTo>
                    <a:pt x="4155" y="9424"/>
                    <a:pt x="4909" y="9987"/>
                    <a:pt x="5773" y="10316"/>
                  </a:cubicBezTo>
                  <a:lnTo>
                    <a:pt x="5773" y="13526"/>
                  </a:lnTo>
                  <a:lnTo>
                    <a:pt x="5255" y="13526"/>
                  </a:lnTo>
                  <a:cubicBezTo>
                    <a:pt x="4494" y="13526"/>
                    <a:pt x="3821" y="14011"/>
                    <a:pt x="3582" y="14732"/>
                  </a:cubicBezTo>
                  <a:lnTo>
                    <a:pt x="3234" y="15779"/>
                  </a:lnTo>
                  <a:cubicBezTo>
                    <a:pt x="3130" y="16089"/>
                    <a:pt x="3361" y="16411"/>
                    <a:pt x="3690" y="16411"/>
                  </a:cubicBezTo>
                  <a:lnTo>
                    <a:pt x="11382" y="16411"/>
                  </a:lnTo>
                  <a:cubicBezTo>
                    <a:pt x="11710" y="16411"/>
                    <a:pt x="11941" y="16089"/>
                    <a:pt x="11839" y="15779"/>
                  </a:cubicBezTo>
                  <a:lnTo>
                    <a:pt x="11490" y="14732"/>
                  </a:lnTo>
                  <a:cubicBezTo>
                    <a:pt x="11252" y="14011"/>
                    <a:pt x="10576" y="13526"/>
                    <a:pt x="9818" y="13526"/>
                  </a:cubicBezTo>
                  <a:lnTo>
                    <a:pt x="9299" y="13526"/>
                  </a:lnTo>
                  <a:lnTo>
                    <a:pt x="9299" y="10316"/>
                  </a:lnTo>
                  <a:cubicBezTo>
                    <a:pt x="10162" y="9987"/>
                    <a:pt x="10916" y="9424"/>
                    <a:pt x="11480" y="8692"/>
                  </a:cubicBezTo>
                  <a:cubicBezTo>
                    <a:pt x="13520" y="8483"/>
                    <a:pt x="15071" y="6764"/>
                    <a:pt x="15068" y="4712"/>
                  </a:cubicBezTo>
                  <a:lnTo>
                    <a:pt x="15068" y="3110"/>
                  </a:lnTo>
                  <a:cubicBezTo>
                    <a:pt x="15066" y="2136"/>
                    <a:pt x="14277" y="1348"/>
                    <a:pt x="13305" y="1346"/>
                  </a:cubicBezTo>
                  <a:lnTo>
                    <a:pt x="12502" y="1346"/>
                  </a:lnTo>
                  <a:lnTo>
                    <a:pt x="12502" y="481"/>
                  </a:lnTo>
                  <a:cubicBezTo>
                    <a:pt x="12502" y="216"/>
                    <a:pt x="12287" y="1"/>
                    <a:pt x="12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2865650" y="4214425"/>
              <a:ext cx="159275" cy="146025"/>
            </a:xfrm>
            <a:custGeom>
              <a:avLst/>
              <a:gdLst/>
              <a:ahLst/>
              <a:cxnLst/>
              <a:rect l="l" t="t" r="r" b="b"/>
              <a:pathLst>
                <a:path w="6371" h="5841" extrusionOk="0">
                  <a:moveTo>
                    <a:pt x="3186" y="1568"/>
                  </a:moveTo>
                  <a:lnTo>
                    <a:pt x="3547" y="2300"/>
                  </a:lnTo>
                  <a:cubicBezTo>
                    <a:pt x="3618" y="2442"/>
                    <a:pt x="3752" y="2540"/>
                    <a:pt x="3909" y="2564"/>
                  </a:cubicBezTo>
                  <a:lnTo>
                    <a:pt x="4718" y="2681"/>
                  </a:lnTo>
                  <a:lnTo>
                    <a:pt x="4133" y="3249"/>
                  </a:lnTo>
                  <a:cubicBezTo>
                    <a:pt x="4019" y="3360"/>
                    <a:pt x="3968" y="3519"/>
                    <a:pt x="3994" y="3675"/>
                  </a:cubicBezTo>
                  <a:lnTo>
                    <a:pt x="4133" y="4481"/>
                  </a:lnTo>
                  <a:lnTo>
                    <a:pt x="4133" y="4481"/>
                  </a:lnTo>
                  <a:lnTo>
                    <a:pt x="3410" y="4101"/>
                  </a:lnTo>
                  <a:cubicBezTo>
                    <a:pt x="3339" y="4064"/>
                    <a:pt x="3263" y="4045"/>
                    <a:pt x="3186" y="4045"/>
                  </a:cubicBezTo>
                  <a:cubicBezTo>
                    <a:pt x="3109" y="4045"/>
                    <a:pt x="3033" y="4064"/>
                    <a:pt x="2963" y="4101"/>
                  </a:cubicBezTo>
                  <a:lnTo>
                    <a:pt x="2240" y="4481"/>
                  </a:lnTo>
                  <a:lnTo>
                    <a:pt x="2379" y="3677"/>
                  </a:lnTo>
                  <a:cubicBezTo>
                    <a:pt x="2405" y="3520"/>
                    <a:pt x="2352" y="3360"/>
                    <a:pt x="2240" y="3251"/>
                  </a:cubicBezTo>
                  <a:lnTo>
                    <a:pt x="1655" y="2681"/>
                  </a:lnTo>
                  <a:lnTo>
                    <a:pt x="2464" y="2564"/>
                  </a:lnTo>
                  <a:cubicBezTo>
                    <a:pt x="2619" y="2540"/>
                    <a:pt x="2755" y="2442"/>
                    <a:pt x="2825" y="2300"/>
                  </a:cubicBezTo>
                  <a:lnTo>
                    <a:pt x="3186" y="1568"/>
                  </a:lnTo>
                  <a:close/>
                  <a:moveTo>
                    <a:pt x="3186" y="1"/>
                  </a:moveTo>
                  <a:cubicBezTo>
                    <a:pt x="3014" y="1"/>
                    <a:pt x="2843" y="90"/>
                    <a:pt x="2755" y="269"/>
                  </a:cubicBezTo>
                  <a:lnTo>
                    <a:pt x="2074" y="1647"/>
                  </a:lnTo>
                  <a:lnTo>
                    <a:pt x="553" y="1868"/>
                  </a:lnTo>
                  <a:cubicBezTo>
                    <a:pt x="159" y="1925"/>
                    <a:pt x="0" y="2410"/>
                    <a:pt x="286" y="2688"/>
                  </a:cubicBezTo>
                  <a:lnTo>
                    <a:pt x="1387" y="3762"/>
                  </a:lnTo>
                  <a:lnTo>
                    <a:pt x="1127" y="5277"/>
                  </a:lnTo>
                  <a:cubicBezTo>
                    <a:pt x="1073" y="5588"/>
                    <a:pt x="1321" y="5841"/>
                    <a:pt x="1601" y="5841"/>
                  </a:cubicBezTo>
                  <a:cubicBezTo>
                    <a:pt x="1675" y="5841"/>
                    <a:pt x="1751" y="5823"/>
                    <a:pt x="1825" y="5784"/>
                  </a:cubicBezTo>
                  <a:lnTo>
                    <a:pt x="3186" y="5069"/>
                  </a:lnTo>
                  <a:lnTo>
                    <a:pt x="4548" y="5784"/>
                  </a:lnTo>
                  <a:cubicBezTo>
                    <a:pt x="4621" y="5823"/>
                    <a:pt x="4697" y="5841"/>
                    <a:pt x="4771" y="5841"/>
                  </a:cubicBezTo>
                  <a:cubicBezTo>
                    <a:pt x="5051" y="5841"/>
                    <a:pt x="5298" y="5588"/>
                    <a:pt x="5245" y="5277"/>
                  </a:cubicBezTo>
                  <a:lnTo>
                    <a:pt x="4984" y="3762"/>
                  </a:lnTo>
                  <a:lnTo>
                    <a:pt x="6085" y="2688"/>
                  </a:lnTo>
                  <a:cubicBezTo>
                    <a:pt x="6371" y="2410"/>
                    <a:pt x="6213" y="1927"/>
                    <a:pt x="5819" y="1868"/>
                  </a:cubicBezTo>
                  <a:lnTo>
                    <a:pt x="5820" y="1868"/>
                  </a:lnTo>
                  <a:lnTo>
                    <a:pt x="4299" y="1647"/>
                  </a:lnTo>
                  <a:lnTo>
                    <a:pt x="3618" y="269"/>
                  </a:lnTo>
                  <a:cubicBezTo>
                    <a:pt x="3529" y="90"/>
                    <a:pt x="3357" y="1"/>
                    <a:pt x="3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48"/>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510" name="Google Shape;510;p48"/>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2" name="Google Shape;502;p48">
            <a:extLst>
              <a:ext uri="{FF2B5EF4-FFF2-40B4-BE49-F238E27FC236}">
                <a16:creationId xmlns:a16="http://schemas.microsoft.com/office/drawing/2014/main" id="{619BDCAE-D8F0-FA41-64EC-7A143DCE8E3E}"/>
              </a:ext>
            </a:extLst>
          </p:cNvPr>
          <p:cNvGrpSpPr/>
          <p:nvPr/>
        </p:nvGrpSpPr>
        <p:grpSpPr>
          <a:xfrm>
            <a:off x="1804061" y="1417820"/>
            <a:ext cx="314871" cy="342888"/>
            <a:chOff x="2756925" y="4164750"/>
            <a:chExt cx="376775" cy="410300"/>
          </a:xfrm>
        </p:grpSpPr>
        <p:sp>
          <p:nvSpPr>
            <p:cNvPr id="3" name="Google Shape;503;p48">
              <a:extLst>
                <a:ext uri="{FF2B5EF4-FFF2-40B4-BE49-F238E27FC236}">
                  <a16:creationId xmlns:a16="http://schemas.microsoft.com/office/drawing/2014/main" id="{6048B9F4-8105-EB0D-3405-C16941D054F8}"/>
                </a:ext>
              </a:extLst>
            </p:cNvPr>
            <p:cNvSpPr/>
            <p:nvPr/>
          </p:nvSpPr>
          <p:spPr>
            <a:xfrm>
              <a:off x="2756925" y="4164750"/>
              <a:ext cx="376775" cy="410300"/>
            </a:xfrm>
            <a:custGeom>
              <a:avLst/>
              <a:gdLst/>
              <a:ahLst/>
              <a:cxnLst/>
              <a:rect l="l" t="t" r="r" b="b"/>
              <a:pathLst>
                <a:path w="15071" h="16412" extrusionOk="0">
                  <a:moveTo>
                    <a:pt x="2566" y="2307"/>
                  </a:moveTo>
                  <a:lnTo>
                    <a:pt x="2566" y="5674"/>
                  </a:lnTo>
                  <a:cubicBezTo>
                    <a:pt x="2566" y="6320"/>
                    <a:pt x="2690" y="6961"/>
                    <a:pt x="2936" y="7559"/>
                  </a:cubicBezTo>
                  <a:cubicBezTo>
                    <a:pt x="1749" y="7115"/>
                    <a:pt x="962" y="5980"/>
                    <a:pt x="964" y="4712"/>
                  </a:cubicBezTo>
                  <a:lnTo>
                    <a:pt x="964" y="3110"/>
                  </a:lnTo>
                  <a:cubicBezTo>
                    <a:pt x="964" y="2666"/>
                    <a:pt x="1322" y="2309"/>
                    <a:pt x="1765" y="2307"/>
                  </a:cubicBezTo>
                  <a:close/>
                  <a:moveTo>
                    <a:pt x="13305" y="2309"/>
                  </a:moveTo>
                  <a:cubicBezTo>
                    <a:pt x="13747" y="2309"/>
                    <a:pt x="14104" y="2667"/>
                    <a:pt x="14106" y="3110"/>
                  </a:cubicBezTo>
                  <a:lnTo>
                    <a:pt x="14106" y="4712"/>
                  </a:lnTo>
                  <a:cubicBezTo>
                    <a:pt x="14107" y="5980"/>
                    <a:pt x="13321" y="7115"/>
                    <a:pt x="12133" y="7560"/>
                  </a:cubicBezTo>
                  <a:cubicBezTo>
                    <a:pt x="12378" y="6961"/>
                    <a:pt x="12504" y="6321"/>
                    <a:pt x="12502" y="5674"/>
                  </a:cubicBezTo>
                  <a:lnTo>
                    <a:pt x="12502" y="2309"/>
                  </a:lnTo>
                  <a:close/>
                  <a:moveTo>
                    <a:pt x="11541" y="961"/>
                  </a:moveTo>
                  <a:lnTo>
                    <a:pt x="11541" y="5674"/>
                  </a:lnTo>
                  <a:cubicBezTo>
                    <a:pt x="11544" y="6545"/>
                    <a:pt x="11260" y="7395"/>
                    <a:pt x="10732" y="8089"/>
                  </a:cubicBezTo>
                  <a:cubicBezTo>
                    <a:pt x="10215" y="8767"/>
                    <a:pt x="9497" y="9266"/>
                    <a:pt x="8680" y="9512"/>
                  </a:cubicBezTo>
                  <a:cubicBezTo>
                    <a:pt x="8475" y="9572"/>
                    <a:pt x="8336" y="9760"/>
                    <a:pt x="8336" y="9972"/>
                  </a:cubicBezTo>
                  <a:lnTo>
                    <a:pt x="8336" y="14007"/>
                  </a:lnTo>
                  <a:cubicBezTo>
                    <a:pt x="8336" y="14273"/>
                    <a:pt x="8551" y="14489"/>
                    <a:pt x="8816" y="14489"/>
                  </a:cubicBezTo>
                  <a:lnTo>
                    <a:pt x="9816" y="14489"/>
                  </a:lnTo>
                  <a:cubicBezTo>
                    <a:pt x="9817" y="14489"/>
                    <a:pt x="9819" y="14489"/>
                    <a:pt x="9820" y="14489"/>
                  </a:cubicBezTo>
                  <a:cubicBezTo>
                    <a:pt x="10162" y="14489"/>
                    <a:pt x="10467" y="14709"/>
                    <a:pt x="10576" y="15036"/>
                  </a:cubicBezTo>
                  <a:lnTo>
                    <a:pt x="10714" y="15449"/>
                  </a:lnTo>
                  <a:lnTo>
                    <a:pt x="4357" y="15449"/>
                  </a:lnTo>
                  <a:lnTo>
                    <a:pt x="4494" y="15036"/>
                  </a:lnTo>
                  <a:cubicBezTo>
                    <a:pt x="4602" y="14709"/>
                    <a:pt x="4907" y="14489"/>
                    <a:pt x="5251" y="14489"/>
                  </a:cubicBezTo>
                  <a:cubicBezTo>
                    <a:pt x="5252" y="14489"/>
                    <a:pt x="5253" y="14489"/>
                    <a:pt x="5255" y="14489"/>
                  </a:cubicBezTo>
                  <a:lnTo>
                    <a:pt x="6253" y="14489"/>
                  </a:lnTo>
                  <a:cubicBezTo>
                    <a:pt x="6518" y="14489"/>
                    <a:pt x="6734" y="14273"/>
                    <a:pt x="6734" y="14007"/>
                  </a:cubicBezTo>
                  <a:lnTo>
                    <a:pt x="6734" y="9972"/>
                  </a:lnTo>
                  <a:cubicBezTo>
                    <a:pt x="6734" y="9760"/>
                    <a:pt x="6595" y="9572"/>
                    <a:pt x="6391" y="9512"/>
                  </a:cubicBezTo>
                  <a:cubicBezTo>
                    <a:pt x="5574" y="9266"/>
                    <a:pt x="4855" y="8767"/>
                    <a:pt x="4339" y="8089"/>
                  </a:cubicBezTo>
                  <a:cubicBezTo>
                    <a:pt x="3811" y="7395"/>
                    <a:pt x="3526" y="6545"/>
                    <a:pt x="3529" y="5674"/>
                  </a:cubicBezTo>
                  <a:lnTo>
                    <a:pt x="3529" y="961"/>
                  </a:lnTo>
                  <a:close/>
                  <a:moveTo>
                    <a:pt x="3048" y="1"/>
                  </a:moveTo>
                  <a:cubicBezTo>
                    <a:pt x="2782" y="1"/>
                    <a:pt x="2567" y="216"/>
                    <a:pt x="2567" y="481"/>
                  </a:cubicBezTo>
                  <a:lnTo>
                    <a:pt x="2567" y="1346"/>
                  </a:lnTo>
                  <a:lnTo>
                    <a:pt x="1766" y="1346"/>
                  </a:lnTo>
                  <a:cubicBezTo>
                    <a:pt x="792" y="1348"/>
                    <a:pt x="4" y="2136"/>
                    <a:pt x="3" y="3110"/>
                  </a:cubicBezTo>
                  <a:lnTo>
                    <a:pt x="3" y="4712"/>
                  </a:lnTo>
                  <a:cubicBezTo>
                    <a:pt x="0" y="6764"/>
                    <a:pt x="1551" y="8483"/>
                    <a:pt x="3591" y="8692"/>
                  </a:cubicBezTo>
                  <a:cubicBezTo>
                    <a:pt x="4155" y="9424"/>
                    <a:pt x="4909" y="9987"/>
                    <a:pt x="5773" y="10316"/>
                  </a:cubicBezTo>
                  <a:lnTo>
                    <a:pt x="5773" y="13526"/>
                  </a:lnTo>
                  <a:lnTo>
                    <a:pt x="5255" y="13526"/>
                  </a:lnTo>
                  <a:cubicBezTo>
                    <a:pt x="4494" y="13526"/>
                    <a:pt x="3821" y="14011"/>
                    <a:pt x="3582" y="14732"/>
                  </a:cubicBezTo>
                  <a:lnTo>
                    <a:pt x="3234" y="15779"/>
                  </a:lnTo>
                  <a:cubicBezTo>
                    <a:pt x="3130" y="16089"/>
                    <a:pt x="3361" y="16411"/>
                    <a:pt x="3690" y="16411"/>
                  </a:cubicBezTo>
                  <a:lnTo>
                    <a:pt x="11382" y="16411"/>
                  </a:lnTo>
                  <a:cubicBezTo>
                    <a:pt x="11710" y="16411"/>
                    <a:pt x="11941" y="16089"/>
                    <a:pt x="11839" y="15779"/>
                  </a:cubicBezTo>
                  <a:lnTo>
                    <a:pt x="11490" y="14732"/>
                  </a:lnTo>
                  <a:cubicBezTo>
                    <a:pt x="11252" y="14011"/>
                    <a:pt x="10576" y="13526"/>
                    <a:pt x="9818" y="13526"/>
                  </a:cubicBezTo>
                  <a:lnTo>
                    <a:pt x="9299" y="13526"/>
                  </a:lnTo>
                  <a:lnTo>
                    <a:pt x="9299" y="10316"/>
                  </a:lnTo>
                  <a:cubicBezTo>
                    <a:pt x="10162" y="9987"/>
                    <a:pt x="10916" y="9424"/>
                    <a:pt x="11480" y="8692"/>
                  </a:cubicBezTo>
                  <a:cubicBezTo>
                    <a:pt x="13520" y="8483"/>
                    <a:pt x="15071" y="6764"/>
                    <a:pt x="15068" y="4712"/>
                  </a:cubicBezTo>
                  <a:lnTo>
                    <a:pt x="15068" y="3110"/>
                  </a:lnTo>
                  <a:cubicBezTo>
                    <a:pt x="15066" y="2136"/>
                    <a:pt x="14277" y="1348"/>
                    <a:pt x="13305" y="1346"/>
                  </a:cubicBezTo>
                  <a:lnTo>
                    <a:pt x="12502" y="1346"/>
                  </a:lnTo>
                  <a:lnTo>
                    <a:pt x="12502" y="481"/>
                  </a:lnTo>
                  <a:cubicBezTo>
                    <a:pt x="12502" y="216"/>
                    <a:pt x="12287" y="1"/>
                    <a:pt x="12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4;p48">
              <a:extLst>
                <a:ext uri="{FF2B5EF4-FFF2-40B4-BE49-F238E27FC236}">
                  <a16:creationId xmlns:a16="http://schemas.microsoft.com/office/drawing/2014/main" id="{B62C2D4B-37EB-2FDA-DCDC-0C0DAADE94FB}"/>
                </a:ext>
              </a:extLst>
            </p:cNvPr>
            <p:cNvSpPr/>
            <p:nvPr/>
          </p:nvSpPr>
          <p:spPr>
            <a:xfrm>
              <a:off x="2865650" y="4214425"/>
              <a:ext cx="159275" cy="146025"/>
            </a:xfrm>
            <a:custGeom>
              <a:avLst/>
              <a:gdLst/>
              <a:ahLst/>
              <a:cxnLst/>
              <a:rect l="l" t="t" r="r" b="b"/>
              <a:pathLst>
                <a:path w="6371" h="5841" extrusionOk="0">
                  <a:moveTo>
                    <a:pt x="3186" y="1568"/>
                  </a:moveTo>
                  <a:lnTo>
                    <a:pt x="3547" y="2300"/>
                  </a:lnTo>
                  <a:cubicBezTo>
                    <a:pt x="3618" y="2442"/>
                    <a:pt x="3752" y="2540"/>
                    <a:pt x="3909" y="2564"/>
                  </a:cubicBezTo>
                  <a:lnTo>
                    <a:pt x="4718" y="2681"/>
                  </a:lnTo>
                  <a:lnTo>
                    <a:pt x="4133" y="3249"/>
                  </a:lnTo>
                  <a:cubicBezTo>
                    <a:pt x="4019" y="3360"/>
                    <a:pt x="3968" y="3519"/>
                    <a:pt x="3994" y="3675"/>
                  </a:cubicBezTo>
                  <a:lnTo>
                    <a:pt x="4133" y="4481"/>
                  </a:lnTo>
                  <a:lnTo>
                    <a:pt x="4133" y="4481"/>
                  </a:lnTo>
                  <a:lnTo>
                    <a:pt x="3410" y="4101"/>
                  </a:lnTo>
                  <a:cubicBezTo>
                    <a:pt x="3339" y="4064"/>
                    <a:pt x="3263" y="4045"/>
                    <a:pt x="3186" y="4045"/>
                  </a:cubicBezTo>
                  <a:cubicBezTo>
                    <a:pt x="3109" y="4045"/>
                    <a:pt x="3033" y="4064"/>
                    <a:pt x="2963" y="4101"/>
                  </a:cubicBezTo>
                  <a:lnTo>
                    <a:pt x="2240" y="4481"/>
                  </a:lnTo>
                  <a:lnTo>
                    <a:pt x="2379" y="3677"/>
                  </a:lnTo>
                  <a:cubicBezTo>
                    <a:pt x="2405" y="3520"/>
                    <a:pt x="2352" y="3360"/>
                    <a:pt x="2240" y="3251"/>
                  </a:cubicBezTo>
                  <a:lnTo>
                    <a:pt x="1655" y="2681"/>
                  </a:lnTo>
                  <a:lnTo>
                    <a:pt x="2464" y="2564"/>
                  </a:lnTo>
                  <a:cubicBezTo>
                    <a:pt x="2619" y="2540"/>
                    <a:pt x="2755" y="2442"/>
                    <a:pt x="2825" y="2300"/>
                  </a:cubicBezTo>
                  <a:lnTo>
                    <a:pt x="3186" y="1568"/>
                  </a:lnTo>
                  <a:close/>
                  <a:moveTo>
                    <a:pt x="3186" y="1"/>
                  </a:moveTo>
                  <a:cubicBezTo>
                    <a:pt x="3014" y="1"/>
                    <a:pt x="2843" y="90"/>
                    <a:pt x="2755" y="269"/>
                  </a:cubicBezTo>
                  <a:lnTo>
                    <a:pt x="2074" y="1647"/>
                  </a:lnTo>
                  <a:lnTo>
                    <a:pt x="553" y="1868"/>
                  </a:lnTo>
                  <a:cubicBezTo>
                    <a:pt x="159" y="1925"/>
                    <a:pt x="0" y="2410"/>
                    <a:pt x="286" y="2688"/>
                  </a:cubicBezTo>
                  <a:lnTo>
                    <a:pt x="1387" y="3762"/>
                  </a:lnTo>
                  <a:lnTo>
                    <a:pt x="1127" y="5277"/>
                  </a:lnTo>
                  <a:cubicBezTo>
                    <a:pt x="1073" y="5588"/>
                    <a:pt x="1321" y="5841"/>
                    <a:pt x="1601" y="5841"/>
                  </a:cubicBezTo>
                  <a:cubicBezTo>
                    <a:pt x="1675" y="5841"/>
                    <a:pt x="1751" y="5823"/>
                    <a:pt x="1825" y="5784"/>
                  </a:cubicBezTo>
                  <a:lnTo>
                    <a:pt x="3186" y="5069"/>
                  </a:lnTo>
                  <a:lnTo>
                    <a:pt x="4548" y="5784"/>
                  </a:lnTo>
                  <a:cubicBezTo>
                    <a:pt x="4621" y="5823"/>
                    <a:pt x="4697" y="5841"/>
                    <a:pt x="4771" y="5841"/>
                  </a:cubicBezTo>
                  <a:cubicBezTo>
                    <a:pt x="5051" y="5841"/>
                    <a:pt x="5298" y="5588"/>
                    <a:pt x="5245" y="5277"/>
                  </a:cubicBezTo>
                  <a:lnTo>
                    <a:pt x="4984" y="3762"/>
                  </a:lnTo>
                  <a:lnTo>
                    <a:pt x="6085" y="2688"/>
                  </a:lnTo>
                  <a:cubicBezTo>
                    <a:pt x="6371" y="2410"/>
                    <a:pt x="6213" y="1927"/>
                    <a:pt x="5819" y="1868"/>
                  </a:cubicBezTo>
                  <a:lnTo>
                    <a:pt x="5820" y="1868"/>
                  </a:lnTo>
                  <a:lnTo>
                    <a:pt x="4299" y="1647"/>
                  </a:lnTo>
                  <a:lnTo>
                    <a:pt x="3618" y="269"/>
                  </a:lnTo>
                  <a:cubicBezTo>
                    <a:pt x="3529" y="90"/>
                    <a:pt x="3357" y="1"/>
                    <a:pt x="3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502;p48">
            <a:extLst>
              <a:ext uri="{FF2B5EF4-FFF2-40B4-BE49-F238E27FC236}">
                <a16:creationId xmlns:a16="http://schemas.microsoft.com/office/drawing/2014/main" id="{8A173044-4145-5526-92EE-354C777C7456}"/>
              </a:ext>
            </a:extLst>
          </p:cNvPr>
          <p:cNvGrpSpPr/>
          <p:nvPr/>
        </p:nvGrpSpPr>
        <p:grpSpPr>
          <a:xfrm>
            <a:off x="7086029" y="1438232"/>
            <a:ext cx="314871" cy="342888"/>
            <a:chOff x="2756925" y="4164750"/>
            <a:chExt cx="376775" cy="410300"/>
          </a:xfrm>
        </p:grpSpPr>
        <p:sp>
          <p:nvSpPr>
            <p:cNvPr id="6" name="Google Shape;503;p48">
              <a:extLst>
                <a:ext uri="{FF2B5EF4-FFF2-40B4-BE49-F238E27FC236}">
                  <a16:creationId xmlns:a16="http://schemas.microsoft.com/office/drawing/2014/main" id="{17798720-FF91-8ECC-9503-BF16C870DCFC}"/>
                </a:ext>
              </a:extLst>
            </p:cNvPr>
            <p:cNvSpPr/>
            <p:nvPr/>
          </p:nvSpPr>
          <p:spPr>
            <a:xfrm>
              <a:off x="2756925" y="4164750"/>
              <a:ext cx="376775" cy="410300"/>
            </a:xfrm>
            <a:custGeom>
              <a:avLst/>
              <a:gdLst/>
              <a:ahLst/>
              <a:cxnLst/>
              <a:rect l="l" t="t" r="r" b="b"/>
              <a:pathLst>
                <a:path w="15071" h="16412" extrusionOk="0">
                  <a:moveTo>
                    <a:pt x="2566" y="2307"/>
                  </a:moveTo>
                  <a:lnTo>
                    <a:pt x="2566" y="5674"/>
                  </a:lnTo>
                  <a:cubicBezTo>
                    <a:pt x="2566" y="6320"/>
                    <a:pt x="2690" y="6961"/>
                    <a:pt x="2936" y="7559"/>
                  </a:cubicBezTo>
                  <a:cubicBezTo>
                    <a:pt x="1749" y="7115"/>
                    <a:pt x="962" y="5980"/>
                    <a:pt x="964" y="4712"/>
                  </a:cubicBezTo>
                  <a:lnTo>
                    <a:pt x="964" y="3110"/>
                  </a:lnTo>
                  <a:cubicBezTo>
                    <a:pt x="964" y="2666"/>
                    <a:pt x="1322" y="2309"/>
                    <a:pt x="1765" y="2307"/>
                  </a:cubicBezTo>
                  <a:close/>
                  <a:moveTo>
                    <a:pt x="13305" y="2309"/>
                  </a:moveTo>
                  <a:cubicBezTo>
                    <a:pt x="13747" y="2309"/>
                    <a:pt x="14104" y="2667"/>
                    <a:pt x="14106" y="3110"/>
                  </a:cubicBezTo>
                  <a:lnTo>
                    <a:pt x="14106" y="4712"/>
                  </a:lnTo>
                  <a:cubicBezTo>
                    <a:pt x="14107" y="5980"/>
                    <a:pt x="13321" y="7115"/>
                    <a:pt x="12133" y="7560"/>
                  </a:cubicBezTo>
                  <a:cubicBezTo>
                    <a:pt x="12378" y="6961"/>
                    <a:pt x="12504" y="6321"/>
                    <a:pt x="12502" y="5674"/>
                  </a:cubicBezTo>
                  <a:lnTo>
                    <a:pt x="12502" y="2309"/>
                  </a:lnTo>
                  <a:close/>
                  <a:moveTo>
                    <a:pt x="11541" y="961"/>
                  </a:moveTo>
                  <a:lnTo>
                    <a:pt x="11541" y="5674"/>
                  </a:lnTo>
                  <a:cubicBezTo>
                    <a:pt x="11544" y="6545"/>
                    <a:pt x="11260" y="7395"/>
                    <a:pt x="10732" y="8089"/>
                  </a:cubicBezTo>
                  <a:cubicBezTo>
                    <a:pt x="10215" y="8767"/>
                    <a:pt x="9497" y="9266"/>
                    <a:pt x="8680" y="9512"/>
                  </a:cubicBezTo>
                  <a:cubicBezTo>
                    <a:pt x="8475" y="9572"/>
                    <a:pt x="8336" y="9760"/>
                    <a:pt x="8336" y="9972"/>
                  </a:cubicBezTo>
                  <a:lnTo>
                    <a:pt x="8336" y="14007"/>
                  </a:lnTo>
                  <a:cubicBezTo>
                    <a:pt x="8336" y="14273"/>
                    <a:pt x="8551" y="14489"/>
                    <a:pt x="8816" y="14489"/>
                  </a:cubicBezTo>
                  <a:lnTo>
                    <a:pt x="9816" y="14489"/>
                  </a:lnTo>
                  <a:cubicBezTo>
                    <a:pt x="9817" y="14489"/>
                    <a:pt x="9819" y="14489"/>
                    <a:pt x="9820" y="14489"/>
                  </a:cubicBezTo>
                  <a:cubicBezTo>
                    <a:pt x="10162" y="14489"/>
                    <a:pt x="10467" y="14709"/>
                    <a:pt x="10576" y="15036"/>
                  </a:cubicBezTo>
                  <a:lnTo>
                    <a:pt x="10714" y="15449"/>
                  </a:lnTo>
                  <a:lnTo>
                    <a:pt x="4357" y="15449"/>
                  </a:lnTo>
                  <a:lnTo>
                    <a:pt x="4494" y="15036"/>
                  </a:lnTo>
                  <a:cubicBezTo>
                    <a:pt x="4602" y="14709"/>
                    <a:pt x="4907" y="14489"/>
                    <a:pt x="5251" y="14489"/>
                  </a:cubicBezTo>
                  <a:cubicBezTo>
                    <a:pt x="5252" y="14489"/>
                    <a:pt x="5253" y="14489"/>
                    <a:pt x="5255" y="14489"/>
                  </a:cubicBezTo>
                  <a:lnTo>
                    <a:pt x="6253" y="14489"/>
                  </a:lnTo>
                  <a:cubicBezTo>
                    <a:pt x="6518" y="14489"/>
                    <a:pt x="6734" y="14273"/>
                    <a:pt x="6734" y="14007"/>
                  </a:cubicBezTo>
                  <a:lnTo>
                    <a:pt x="6734" y="9972"/>
                  </a:lnTo>
                  <a:cubicBezTo>
                    <a:pt x="6734" y="9760"/>
                    <a:pt x="6595" y="9572"/>
                    <a:pt x="6391" y="9512"/>
                  </a:cubicBezTo>
                  <a:cubicBezTo>
                    <a:pt x="5574" y="9266"/>
                    <a:pt x="4855" y="8767"/>
                    <a:pt x="4339" y="8089"/>
                  </a:cubicBezTo>
                  <a:cubicBezTo>
                    <a:pt x="3811" y="7395"/>
                    <a:pt x="3526" y="6545"/>
                    <a:pt x="3529" y="5674"/>
                  </a:cubicBezTo>
                  <a:lnTo>
                    <a:pt x="3529" y="961"/>
                  </a:lnTo>
                  <a:close/>
                  <a:moveTo>
                    <a:pt x="3048" y="1"/>
                  </a:moveTo>
                  <a:cubicBezTo>
                    <a:pt x="2782" y="1"/>
                    <a:pt x="2567" y="216"/>
                    <a:pt x="2567" y="481"/>
                  </a:cubicBezTo>
                  <a:lnTo>
                    <a:pt x="2567" y="1346"/>
                  </a:lnTo>
                  <a:lnTo>
                    <a:pt x="1766" y="1346"/>
                  </a:lnTo>
                  <a:cubicBezTo>
                    <a:pt x="792" y="1348"/>
                    <a:pt x="4" y="2136"/>
                    <a:pt x="3" y="3110"/>
                  </a:cubicBezTo>
                  <a:lnTo>
                    <a:pt x="3" y="4712"/>
                  </a:lnTo>
                  <a:cubicBezTo>
                    <a:pt x="0" y="6764"/>
                    <a:pt x="1551" y="8483"/>
                    <a:pt x="3591" y="8692"/>
                  </a:cubicBezTo>
                  <a:cubicBezTo>
                    <a:pt x="4155" y="9424"/>
                    <a:pt x="4909" y="9987"/>
                    <a:pt x="5773" y="10316"/>
                  </a:cubicBezTo>
                  <a:lnTo>
                    <a:pt x="5773" y="13526"/>
                  </a:lnTo>
                  <a:lnTo>
                    <a:pt x="5255" y="13526"/>
                  </a:lnTo>
                  <a:cubicBezTo>
                    <a:pt x="4494" y="13526"/>
                    <a:pt x="3821" y="14011"/>
                    <a:pt x="3582" y="14732"/>
                  </a:cubicBezTo>
                  <a:lnTo>
                    <a:pt x="3234" y="15779"/>
                  </a:lnTo>
                  <a:cubicBezTo>
                    <a:pt x="3130" y="16089"/>
                    <a:pt x="3361" y="16411"/>
                    <a:pt x="3690" y="16411"/>
                  </a:cubicBezTo>
                  <a:lnTo>
                    <a:pt x="11382" y="16411"/>
                  </a:lnTo>
                  <a:cubicBezTo>
                    <a:pt x="11710" y="16411"/>
                    <a:pt x="11941" y="16089"/>
                    <a:pt x="11839" y="15779"/>
                  </a:cubicBezTo>
                  <a:lnTo>
                    <a:pt x="11490" y="14732"/>
                  </a:lnTo>
                  <a:cubicBezTo>
                    <a:pt x="11252" y="14011"/>
                    <a:pt x="10576" y="13526"/>
                    <a:pt x="9818" y="13526"/>
                  </a:cubicBezTo>
                  <a:lnTo>
                    <a:pt x="9299" y="13526"/>
                  </a:lnTo>
                  <a:lnTo>
                    <a:pt x="9299" y="10316"/>
                  </a:lnTo>
                  <a:cubicBezTo>
                    <a:pt x="10162" y="9987"/>
                    <a:pt x="10916" y="9424"/>
                    <a:pt x="11480" y="8692"/>
                  </a:cubicBezTo>
                  <a:cubicBezTo>
                    <a:pt x="13520" y="8483"/>
                    <a:pt x="15071" y="6764"/>
                    <a:pt x="15068" y="4712"/>
                  </a:cubicBezTo>
                  <a:lnTo>
                    <a:pt x="15068" y="3110"/>
                  </a:lnTo>
                  <a:cubicBezTo>
                    <a:pt x="15066" y="2136"/>
                    <a:pt x="14277" y="1348"/>
                    <a:pt x="13305" y="1346"/>
                  </a:cubicBezTo>
                  <a:lnTo>
                    <a:pt x="12502" y="1346"/>
                  </a:lnTo>
                  <a:lnTo>
                    <a:pt x="12502" y="481"/>
                  </a:lnTo>
                  <a:cubicBezTo>
                    <a:pt x="12502" y="216"/>
                    <a:pt x="12287" y="1"/>
                    <a:pt x="12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4;p48">
              <a:extLst>
                <a:ext uri="{FF2B5EF4-FFF2-40B4-BE49-F238E27FC236}">
                  <a16:creationId xmlns:a16="http://schemas.microsoft.com/office/drawing/2014/main" id="{E19DEBEE-FC12-2EBC-B76B-D764F1DF7107}"/>
                </a:ext>
              </a:extLst>
            </p:cNvPr>
            <p:cNvSpPr/>
            <p:nvPr/>
          </p:nvSpPr>
          <p:spPr>
            <a:xfrm>
              <a:off x="2865650" y="4214425"/>
              <a:ext cx="159275" cy="146025"/>
            </a:xfrm>
            <a:custGeom>
              <a:avLst/>
              <a:gdLst/>
              <a:ahLst/>
              <a:cxnLst/>
              <a:rect l="l" t="t" r="r" b="b"/>
              <a:pathLst>
                <a:path w="6371" h="5841" extrusionOk="0">
                  <a:moveTo>
                    <a:pt x="3186" y="1568"/>
                  </a:moveTo>
                  <a:lnTo>
                    <a:pt x="3547" y="2300"/>
                  </a:lnTo>
                  <a:cubicBezTo>
                    <a:pt x="3618" y="2442"/>
                    <a:pt x="3752" y="2540"/>
                    <a:pt x="3909" y="2564"/>
                  </a:cubicBezTo>
                  <a:lnTo>
                    <a:pt x="4718" y="2681"/>
                  </a:lnTo>
                  <a:lnTo>
                    <a:pt x="4133" y="3249"/>
                  </a:lnTo>
                  <a:cubicBezTo>
                    <a:pt x="4019" y="3360"/>
                    <a:pt x="3968" y="3519"/>
                    <a:pt x="3994" y="3675"/>
                  </a:cubicBezTo>
                  <a:lnTo>
                    <a:pt x="4133" y="4481"/>
                  </a:lnTo>
                  <a:lnTo>
                    <a:pt x="4133" y="4481"/>
                  </a:lnTo>
                  <a:lnTo>
                    <a:pt x="3410" y="4101"/>
                  </a:lnTo>
                  <a:cubicBezTo>
                    <a:pt x="3339" y="4064"/>
                    <a:pt x="3263" y="4045"/>
                    <a:pt x="3186" y="4045"/>
                  </a:cubicBezTo>
                  <a:cubicBezTo>
                    <a:pt x="3109" y="4045"/>
                    <a:pt x="3033" y="4064"/>
                    <a:pt x="2963" y="4101"/>
                  </a:cubicBezTo>
                  <a:lnTo>
                    <a:pt x="2240" y="4481"/>
                  </a:lnTo>
                  <a:lnTo>
                    <a:pt x="2379" y="3677"/>
                  </a:lnTo>
                  <a:cubicBezTo>
                    <a:pt x="2405" y="3520"/>
                    <a:pt x="2352" y="3360"/>
                    <a:pt x="2240" y="3251"/>
                  </a:cubicBezTo>
                  <a:lnTo>
                    <a:pt x="1655" y="2681"/>
                  </a:lnTo>
                  <a:lnTo>
                    <a:pt x="2464" y="2564"/>
                  </a:lnTo>
                  <a:cubicBezTo>
                    <a:pt x="2619" y="2540"/>
                    <a:pt x="2755" y="2442"/>
                    <a:pt x="2825" y="2300"/>
                  </a:cubicBezTo>
                  <a:lnTo>
                    <a:pt x="3186" y="1568"/>
                  </a:lnTo>
                  <a:close/>
                  <a:moveTo>
                    <a:pt x="3186" y="1"/>
                  </a:moveTo>
                  <a:cubicBezTo>
                    <a:pt x="3014" y="1"/>
                    <a:pt x="2843" y="90"/>
                    <a:pt x="2755" y="269"/>
                  </a:cubicBezTo>
                  <a:lnTo>
                    <a:pt x="2074" y="1647"/>
                  </a:lnTo>
                  <a:lnTo>
                    <a:pt x="553" y="1868"/>
                  </a:lnTo>
                  <a:cubicBezTo>
                    <a:pt x="159" y="1925"/>
                    <a:pt x="0" y="2410"/>
                    <a:pt x="286" y="2688"/>
                  </a:cubicBezTo>
                  <a:lnTo>
                    <a:pt x="1387" y="3762"/>
                  </a:lnTo>
                  <a:lnTo>
                    <a:pt x="1127" y="5277"/>
                  </a:lnTo>
                  <a:cubicBezTo>
                    <a:pt x="1073" y="5588"/>
                    <a:pt x="1321" y="5841"/>
                    <a:pt x="1601" y="5841"/>
                  </a:cubicBezTo>
                  <a:cubicBezTo>
                    <a:pt x="1675" y="5841"/>
                    <a:pt x="1751" y="5823"/>
                    <a:pt x="1825" y="5784"/>
                  </a:cubicBezTo>
                  <a:lnTo>
                    <a:pt x="3186" y="5069"/>
                  </a:lnTo>
                  <a:lnTo>
                    <a:pt x="4548" y="5784"/>
                  </a:lnTo>
                  <a:cubicBezTo>
                    <a:pt x="4621" y="5823"/>
                    <a:pt x="4697" y="5841"/>
                    <a:pt x="4771" y="5841"/>
                  </a:cubicBezTo>
                  <a:cubicBezTo>
                    <a:pt x="5051" y="5841"/>
                    <a:pt x="5298" y="5588"/>
                    <a:pt x="5245" y="5277"/>
                  </a:cubicBezTo>
                  <a:lnTo>
                    <a:pt x="4984" y="3762"/>
                  </a:lnTo>
                  <a:lnTo>
                    <a:pt x="6085" y="2688"/>
                  </a:lnTo>
                  <a:cubicBezTo>
                    <a:pt x="6371" y="2410"/>
                    <a:pt x="6213" y="1927"/>
                    <a:pt x="5819" y="1868"/>
                  </a:cubicBezTo>
                  <a:lnTo>
                    <a:pt x="5820" y="1868"/>
                  </a:lnTo>
                  <a:lnTo>
                    <a:pt x="4299" y="1647"/>
                  </a:lnTo>
                  <a:lnTo>
                    <a:pt x="3618" y="269"/>
                  </a:lnTo>
                  <a:cubicBezTo>
                    <a:pt x="3529" y="90"/>
                    <a:pt x="3357" y="1"/>
                    <a:pt x="3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89;p48">
            <a:extLst>
              <a:ext uri="{FF2B5EF4-FFF2-40B4-BE49-F238E27FC236}">
                <a16:creationId xmlns:a16="http://schemas.microsoft.com/office/drawing/2014/main" id="{2A98F019-6865-11CB-ADCF-7DA3D4371E34}"/>
              </a:ext>
            </a:extLst>
          </p:cNvPr>
          <p:cNvSpPr txBox="1">
            <a:spLocks/>
          </p:cNvSpPr>
          <p:nvPr/>
        </p:nvSpPr>
        <p:spPr>
          <a:xfrm>
            <a:off x="907116" y="2561426"/>
            <a:ext cx="2244515"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Accuracy = 0.97</a:t>
            </a:r>
          </a:p>
          <a:p>
            <a:pPr marL="0" indent="0"/>
            <a:r>
              <a:rPr lang="en-GB" dirty="0"/>
              <a:t>F1 Score = 0.73</a:t>
            </a:r>
          </a:p>
          <a:p>
            <a:pPr marL="0" indent="0"/>
            <a:r>
              <a:rPr lang="en-GB" dirty="0"/>
              <a:t>ROC- AUC-Score = 0.82</a:t>
            </a:r>
          </a:p>
        </p:txBody>
      </p:sp>
      <p:sp>
        <p:nvSpPr>
          <p:cNvPr id="11" name="Google Shape;489;p48">
            <a:extLst>
              <a:ext uri="{FF2B5EF4-FFF2-40B4-BE49-F238E27FC236}">
                <a16:creationId xmlns:a16="http://schemas.microsoft.com/office/drawing/2014/main" id="{F1342EF1-BB3F-957D-1CCE-BB9E287B8F7D}"/>
              </a:ext>
            </a:extLst>
          </p:cNvPr>
          <p:cNvSpPr txBox="1">
            <a:spLocks/>
          </p:cNvSpPr>
          <p:nvPr/>
        </p:nvSpPr>
        <p:spPr>
          <a:xfrm>
            <a:off x="3532980" y="2596589"/>
            <a:ext cx="2244515"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Accuracy = 0.96</a:t>
            </a:r>
          </a:p>
          <a:p>
            <a:pPr marL="0" indent="0"/>
            <a:r>
              <a:rPr lang="en-GB" dirty="0"/>
              <a:t>F1 Score = 0.40</a:t>
            </a:r>
          </a:p>
          <a:p>
            <a:pPr marL="0" indent="0"/>
            <a:r>
              <a:rPr lang="en-GB" dirty="0"/>
              <a:t>ROC- AUC-Score = 0.62</a:t>
            </a:r>
          </a:p>
        </p:txBody>
      </p:sp>
      <p:sp>
        <p:nvSpPr>
          <p:cNvPr id="12" name="Google Shape;489;p48">
            <a:extLst>
              <a:ext uri="{FF2B5EF4-FFF2-40B4-BE49-F238E27FC236}">
                <a16:creationId xmlns:a16="http://schemas.microsoft.com/office/drawing/2014/main" id="{3F7A46B2-F0BC-B431-8C86-009CAC3F6482}"/>
              </a:ext>
            </a:extLst>
          </p:cNvPr>
          <p:cNvSpPr txBox="1">
            <a:spLocks/>
          </p:cNvSpPr>
          <p:nvPr/>
        </p:nvSpPr>
        <p:spPr>
          <a:xfrm>
            <a:off x="6121186" y="2601051"/>
            <a:ext cx="2244515"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Accuracy = 0.99</a:t>
            </a:r>
          </a:p>
          <a:p>
            <a:pPr marL="0" indent="0"/>
            <a:r>
              <a:rPr lang="en-GB" dirty="0"/>
              <a:t>F1 Score = 0.90</a:t>
            </a:r>
          </a:p>
          <a:p>
            <a:pPr marL="0" indent="0"/>
            <a:r>
              <a:rPr lang="en-GB" dirty="0"/>
              <a:t>ROC- AUC-Score = 0.91</a:t>
            </a:r>
          </a:p>
        </p:txBody>
      </p:sp>
      <p:pic>
        <p:nvPicPr>
          <p:cNvPr id="10" name="Picture 9">
            <a:extLst>
              <a:ext uri="{FF2B5EF4-FFF2-40B4-BE49-F238E27FC236}">
                <a16:creationId xmlns:a16="http://schemas.microsoft.com/office/drawing/2014/main" id="{46629CDD-633B-63A1-1D53-4FE6F59F6850}"/>
              </a:ext>
            </a:extLst>
          </p:cNvPr>
          <p:cNvPicPr>
            <a:picLocks noChangeAspect="1"/>
          </p:cNvPicPr>
          <p:nvPr/>
        </p:nvPicPr>
        <p:blipFill>
          <a:blip r:embed="rId3"/>
          <a:stretch>
            <a:fillRect/>
          </a:stretch>
        </p:blipFill>
        <p:spPr>
          <a:xfrm>
            <a:off x="3894498" y="3537532"/>
            <a:ext cx="1549030" cy="771570"/>
          </a:xfrm>
          <a:prstGeom prst="rect">
            <a:avLst/>
          </a:prstGeom>
        </p:spPr>
      </p:pic>
      <p:pic>
        <p:nvPicPr>
          <p:cNvPr id="14" name="Picture 13">
            <a:extLst>
              <a:ext uri="{FF2B5EF4-FFF2-40B4-BE49-F238E27FC236}">
                <a16:creationId xmlns:a16="http://schemas.microsoft.com/office/drawing/2014/main" id="{55EF34C6-4A79-F7D3-B63F-3BC8E7FBF1C2}"/>
              </a:ext>
            </a:extLst>
          </p:cNvPr>
          <p:cNvPicPr>
            <a:picLocks noChangeAspect="1"/>
          </p:cNvPicPr>
          <p:nvPr/>
        </p:nvPicPr>
        <p:blipFill>
          <a:blip r:embed="rId4"/>
          <a:stretch>
            <a:fillRect/>
          </a:stretch>
        </p:blipFill>
        <p:spPr>
          <a:xfrm>
            <a:off x="1243647" y="3572243"/>
            <a:ext cx="1568764" cy="702148"/>
          </a:xfrm>
          <a:prstGeom prst="rect">
            <a:avLst/>
          </a:prstGeom>
        </p:spPr>
      </p:pic>
      <p:pic>
        <p:nvPicPr>
          <p:cNvPr id="16" name="Picture 15">
            <a:extLst>
              <a:ext uri="{FF2B5EF4-FFF2-40B4-BE49-F238E27FC236}">
                <a16:creationId xmlns:a16="http://schemas.microsoft.com/office/drawing/2014/main" id="{47B23993-7F10-3239-DA82-53E000FE1EAC}"/>
              </a:ext>
            </a:extLst>
          </p:cNvPr>
          <p:cNvPicPr>
            <a:picLocks noChangeAspect="1"/>
          </p:cNvPicPr>
          <p:nvPr/>
        </p:nvPicPr>
        <p:blipFill>
          <a:blip r:embed="rId5"/>
          <a:stretch>
            <a:fillRect/>
          </a:stretch>
        </p:blipFill>
        <p:spPr>
          <a:xfrm>
            <a:off x="6525615" y="3518653"/>
            <a:ext cx="1549030" cy="796465"/>
          </a:xfrm>
          <a:prstGeom prst="rect">
            <a:avLst/>
          </a:prstGeom>
        </p:spPr>
      </p:pic>
    </p:spTree>
    <p:extLst>
      <p:ext uri="{BB962C8B-B14F-4D97-AF65-F5344CB8AC3E}">
        <p14:creationId xmlns:p14="http://schemas.microsoft.com/office/powerpoint/2010/main" val="464351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714800" y="1663350"/>
            <a:ext cx="42261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Thoughts</a:t>
            </a:r>
            <a:endParaRPr dirty="0"/>
          </a:p>
        </p:txBody>
      </p:sp>
      <p:sp>
        <p:nvSpPr>
          <p:cNvPr id="448" name="Google Shape;448;p45"/>
          <p:cNvSpPr txBox="1">
            <a:spLocks noGrp="1"/>
          </p:cNvSpPr>
          <p:nvPr>
            <p:ph type="title" idx="2"/>
          </p:nvPr>
        </p:nvSpPr>
        <p:spPr>
          <a:xfrm>
            <a:off x="714800" y="464178"/>
            <a:ext cx="20958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450" name="Google Shape;450;p45"/>
          <p:cNvCxnSpPr/>
          <p:nvPr/>
        </p:nvCxnSpPr>
        <p:spPr>
          <a:xfrm>
            <a:off x="820500" y="3385309"/>
            <a:ext cx="3558000" cy="0"/>
          </a:xfrm>
          <a:prstGeom prst="straightConnector1">
            <a:avLst/>
          </a:prstGeom>
          <a:noFill/>
          <a:ln w="19050" cap="flat" cmpd="sng">
            <a:solidFill>
              <a:schemeClr val="accent1"/>
            </a:solidFill>
            <a:prstDash val="solid"/>
            <a:round/>
            <a:headEnd type="none" w="med" len="med"/>
            <a:tailEnd type="none" w="med" len="med"/>
          </a:ln>
        </p:spPr>
      </p:cxnSp>
      <p:pic>
        <p:nvPicPr>
          <p:cNvPr id="451" name="Google Shape;451;p45"/>
          <p:cNvPicPr preferRelativeResize="0"/>
          <p:nvPr/>
        </p:nvPicPr>
        <p:blipFill>
          <a:blip r:embed="rId3"/>
          <a:srcRect t="3686" b="3686"/>
          <a:stretch/>
        </p:blipFill>
        <p:spPr>
          <a:xfrm>
            <a:off x="5277900" y="539488"/>
            <a:ext cx="3045300" cy="3526024"/>
          </a:xfrm>
          <a:prstGeom prst="rect">
            <a:avLst/>
          </a:prstGeom>
          <a:noFill/>
          <a:ln>
            <a:noFill/>
          </a:ln>
        </p:spPr>
      </p:pic>
      <p:sp>
        <p:nvSpPr>
          <p:cNvPr id="452" name="Google Shape;452;p45"/>
          <p:cNvSpPr/>
          <p:nvPr/>
        </p:nvSpPr>
        <p:spPr>
          <a:xfrm rot="-5400000" flipH="1">
            <a:off x="6650103" y="1156299"/>
            <a:ext cx="5191496" cy="2830818"/>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454" name="Google Shape;454;p4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58940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9" name="Google Shape;489;p48"/>
          <p:cNvSpPr txBox="1">
            <a:spLocks noGrp="1"/>
          </p:cNvSpPr>
          <p:nvPr>
            <p:ph type="subTitle" idx="2"/>
          </p:nvPr>
        </p:nvSpPr>
        <p:spPr>
          <a:xfrm>
            <a:off x="5096526" y="2897942"/>
            <a:ext cx="21390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Fraud is very tricky to predict</a:t>
            </a:r>
            <a:endParaRPr dirty="0"/>
          </a:p>
        </p:txBody>
      </p:sp>
      <p:sp>
        <p:nvSpPr>
          <p:cNvPr id="493" name="Google Shape;493;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Lessons Learned</a:t>
            </a:r>
            <a:endParaRPr dirty="0"/>
          </a:p>
        </p:txBody>
      </p:sp>
      <p:sp>
        <p:nvSpPr>
          <p:cNvPr id="494" name="Google Shape;494;p48"/>
          <p:cNvSpPr txBox="1">
            <a:spLocks noGrp="1"/>
          </p:cNvSpPr>
          <p:nvPr>
            <p:ph type="sldNum" idx="4294967295"/>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cxnSp>
        <p:nvCxnSpPr>
          <p:cNvPr id="495" name="Google Shape;495;p48"/>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cxnSp>
        <p:nvCxnSpPr>
          <p:cNvPr id="496" name="Google Shape;496;p48"/>
          <p:cNvCxnSpPr/>
          <p:nvPr/>
        </p:nvCxnSpPr>
        <p:spPr>
          <a:xfrm>
            <a:off x="851492" y="1181626"/>
            <a:ext cx="1515900" cy="0"/>
          </a:xfrm>
          <a:prstGeom prst="straightConnector1">
            <a:avLst/>
          </a:prstGeom>
          <a:noFill/>
          <a:ln w="9525" cap="flat" cmpd="sng">
            <a:solidFill>
              <a:schemeClr val="accent2"/>
            </a:solidFill>
            <a:prstDash val="solid"/>
            <a:round/>
            <a:headEnd type="none" w="med" len="med"/>
            <a:tailEnd type="none" w="med" len="med"/>
          </a:ln>
        </p:spPr>
      </p:cxnSp>
      <p:sp>
        <p:nvSpPr>
          <p:cNvPr id="509" name="Google Shape;509;p48"/>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510" name="Google Shape;510;p48"/>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2" name="Google Shape;11296;p93">
            <a:extLst>
              <a:ext uri="{FF2B5EF4-FFF2-40B4-BE49-F238E27FC236}">
                <a16:creationId xmlns:a16="http://schemas.microsoft.com/office/drawing/2014/main" id="{B1A61039-47F3-5442-BA59-CCA79088C6B4}"/>
              </a:ext>
            </a:extLst>
          </p:cNvPr>
          <p:cNvGrpSpPr/>
          <p:nvPr/>
        </p:nvGrpSpPr>
        <p:grpSpPr>
          <a:xfrm>
            <a:off x="719949" y="1913329"/>
            <a:ext cx="421914" cy="423864"/>
            <a:chOff x="-1333975" y="2365850"/>
            <a:chExt cx="292225" cy="293575"/>
          </a:xfrm>
          <a:solidFill>
            <a:srgbClr val="2F8EA0"/>
          </a:solidFill>
        </p:grpSpPr>
        <p:sp>
          <p:nvSpPr>
            <p:cNvPr id="3" name="Google Shape;11297;p93">
              <a:extLst>
                <a:ext uri="{FF2B5EF4-FFF2-40B4-BE49-F238E27FC236}">
                  <a16:creationId xmlns:a16="http://schemas.microsoft.com/office/drawing/2014/main" id="{442C5D69-8FF8-5BF9-62E4-149F44CBF05B}"/>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8;p93">
              <a:extLst>
                <a:ext uri="{FF2B5EF4-FFF2-40B4-BE49-F238E27FC236}">
                  <a16:creationId xmlns:a16="http://schemas.microsoft.com/office/drawing/2014/main" id="{89CF4549-E0A4-66A3-8DD0-2264036F1A19}"/>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299;p93">
              <a:extLst>
                <a:ext uri="{FF2B5EF4-FFF2-40B4-BE49-F238E27FC236}">
                  <a16:creationId xmlns:a16="http://schemas.microsoft.com/office/drawing/2014/main" id="{90E4A565-E063-4A12-1867-4EF40AC8F480}"/>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00;p93">
              <a:extLst>
                <a:ext uri="{FF2B5EF4-FFF2-40B4-BE49-F238E27FC236}">
                  <a16:creationId xmlns:a16="http://schemas.microsoft.com/office/drawing/2014/main" id="{8846C49D-04A4-161C-A30E-6CEF3E1864C4}"/>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301;p93">
              <a:extLst>
                <a:ext uri="{FF2B5EF4-FFF2-40B4-BE49-F238E27FC236}">
                  <a16:creationId xmlns:a16="http://schemas.microsoft.com/office/drawing/2014/main" id="{F5BB4AA5-6F8F-A89F-1828-555EA10C6756}"/>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302;p93">
              <a:extLst>
                <a:ext uri="{FF2B5EF4-FFF2-40B4-BE49-F238E27FC236}">
                  <a16:creationId xmlns:a16="http://schemas.microsoft.com/office/drawing/2014/main" id="{16724C82-3AF9-CF51-664F-BBD02A002DBA}"/>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303;p93">
              <a:extLst>
                <a:ext uri="{FF2B5EF4-FFF2-40B4-BE49-F238E27FC236}">
                  <a16:creationId xmlns:a16="http://schemas.microsoft.com/office/drawing/2014/main" id="{F71A415C-B528-19C3-0BD4-EAAE855F37E3}"/>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304;p93">
              <a:extLst>
                <a:ext uri="{FF2B5EF4-FFF2-40B4-BE49-F238E27FC236}">
                  <a16:creationId xmlns:a16="http://schemas.microsoft.com/office/drawing/2014/main" id="{DAE12F34-8EC8-9ADA-E917-FD17DAE5CAE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89;p48">
            <a:extLst>
              <a:ext uri="{FF2B5EF4-FFF2-40B4-BE49-F238E27FC236}">
                <a16:creationId xmlns:a16="http://schemas.microsoft.com/office/drawing/2014/main" id="{834CE189-41DE-284A-FACD-CB4D98E3DDD7}"/>
              </a:ext>
            </a:extLst>
          </p:cNvPr>
          <p:cNvSpPr txBox="1">
            <a:spLocks/>
          </p:cNvSpPr>
          <p:nvPr/>
        </p:nvSpPr>
        <p:spPr>
          <a:xfrm>
            <a:off x="1355043" y="1699087"/>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Naturally imbalanced datasets</a:t>
            </a:r>
          </a:p>
        </p:txBody>
      </p:sp>
      <p:grpSp>
        <p:nvGrpSpPr>
          <p:cNvPr id="39" name="Google Shape;11296;p93">
            <a:extLst>
              <a:ext uri="{FF2B5EF4-FFF2-40B4-BE49-F238E27FC236}">
                <a16:creationId xmlns:a16="http://schemas.microsoft.com/office/drawing/2014/main" id="{2F2CEE86-9C5B-13F6-D774-350846D1632B}"/>
              </a:ext>
            </a:extLst>
          </p:cNvPr>
          <p:cNvGrpSpPr/>
          <p:nvPr/>
        </p:nvGrpSpPr>
        <p:grpSpPr>
          <a:xfrm>
            <a:off x="743808" y="3142089"/>
            <a:ext cx="421914" cy="423864"/>
            <a:chOff x="-1333975" y="2365850"/>
            <a:chExt cx="292225" cy="293575"/>
          </a:xfrm>
          <a:solidFill>
            <a:srgbClr val="2F8EA0"/>
          </a:solidFill>
        </p:grpSpPr>
        <p:sp>
          <p:nvSpPr>
            <p:cNvPr id="40" name="Google Shape;11297;p93">
              <a:extLst>
                <a:ext uri="{FF2B5EF4-FFF2-40B4-BE49-F238E27FC236}">
                  <a16:creationId xmlns:a16="http://schemas.microsoft.com/office/drawing/2014/main" id="{8A49C78B-A00D-3849-0319-AD9B16A6E9A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98;p93">
              <a:extLst>
                <a:ext uri="{FF2B5EF4-FFF2-40B4-BE49-F238E27FC236}">
                  <a16:creationId xmlns:a16="http://schemas.microsoft.com/office/drawing/2014/main" id="{7661D3B0-769E-F1FC-E158-3EF242379A21}"/>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99;p93">
              <a:extLst>
                <a:ext uri="{FF2B5EF4-FFF2-40B4-BE49-F238E27FC236}">
                  <a16:creationId xmlns:a16="http://schemas.microsoft.com/office/drawing/2014/main" id="{02404CB2-0A01-049B-7061-254152DD609E}"/>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00;p93">
              <a:extLst>
                <a:ext uri="{FF2B5EF4-FFF2-40B4-BE49-F238E27FC236}">
                  <a16:creationId xmlns:a16="http://schemas.microsoft.com/office/drawing/2014/main" id="{DF594BF5-FC0C-67C5-8FE0-7B56E243277F}"/>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01;p93">
              <a:extLst>
                <a:ext uri="{FF2B5EF4-FFF2-40B4-BE49-F238E27FC236}">
                  <a16:creationId xmlns:a16="http://schemas.microsoft.com/office/drawing/2014/main" id="{028E3C9F-2403-CDF7-CBB4-F396E7EB89C4}"/>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02;p93">
              <a:extLst>
                <a:ext uri="{FF2B5EF4-FFF2-40B4-BE49-F238E27FC236}">
                  <a16:creationId xmlns:a16="http://schemas.microsoft.com/office/drawing/2014/main" id="{821BD5D8-26CD-041E-E0C1-1288420289AF}"/>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03;p93">
              <a:extLst>
                <a:ext uri="{FF2B5EF4-FFF2-40B4-BE49-F238E27FC236}">
                  <a16:creationId xmlns:a16="http://schemas.microsoft.com/office/drawing/2014/main" id="{FD392A9B-590A-AD64-7D0B-76DDAA07B3FE}"/>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04;p93">
              <a:extLst>
                <a:ext uri="{FF2B5EF4-FFF2-40B4-BE49-F238E27FC236}">
                  <a16:creationId xmlns:a16="http://schemas.microsoft.com/office/drawing/2014/main" id="{5DB595E2-42B7-7F12-1BDE-9AED8A62BE57}"/>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1296;p93">
            <a:extLst>
              <a:ext uri="{FF2B5EF4-FFF2-40B4-BE49-F238E27FC236}">
                <a16:creationId xmlns:a16="http://schemas.microsoft.com/office/drawing/2014/main" id="{1CA2F81D-9E05-901D-9C75-CB5B2893F440}"/>
              </a:ext>
            </a:extLst>
          </p:cNvPr>
          <p:cNvGrpSpPr/>
          <p:nvPr/>
        </p:nvGrpSpPr>
        <p:grpSpPr>
          <a:xfrm>
            <a:off x="4373720" y="1913239"/>
            <a:ext cx="421914" cy="423864"/>
            <a:chOff x="-1333975" y="2365850"/>
            <a:chExt cx="292225" cy="293575"/>
          </a:xfrm>
          <a:solidFill>
            <a:srgbClr val="2F8EA0"/>
          </a:solidFill>
        </p:grpSpPr>
        <p:sp>
          <p:nvSpPr>
            <p:cNvPr id="49" name="Google Shape;11297;p93">
              <a:extLst>
                <a:ext uri="{FF2B5EF4-FFF2-40B4-BE49-F238E27FC236}">
                  <a16:creationId xmlns:a16="http://schemas.microsoft.com/office/drawing/2014/main" id="{2CE46304-BE47-D504-6D62-2EFB1B7E590E}"/>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98;p93">
              <a:extLst>
                <a:ext uri="{FF2B5EF4-FFF2-40B4-BE49-F238E27FC236}">
                  <a16:creationId xmlns:a16="http://schemas.microsoft.com/office/drawing/2014/main" id="{F8B3785C-E9C6-B431-634A-15E2D412247E}"/>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99;p93">
              <a:extLst>
                <a:ext uri="{FF2B5EF4-FFF2-40B4-BE49-F238E27FC236}">
                  <a16:creationId xmlns:a16="http://schemas.microsoft.com/office/drawing/2014/main" id="{219FC88F-56D8-04D4-0A18-7B91190757A1}"/>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00;p93">
              <a:extLst>
                <a:ext uri="{FF2B5EF4-FFF2-40B4-BE49-F238E27FC236}">
                  <a16:creationId xmlns:a16="http://schemas.microsoft.com/office/drawing/2014/main" id="{C0A598BB-68A4-DE09-142C-D9554E6EE139}"/>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01;p93">
              <a:extLst>
                <a:ext uri="{FF2B5EF4-FFF2-40B4-BE49-F238E27FC236}">
                  <a16:creationId xmlns:a16="http://schemas.microsoft.com/office/drawing/2014/main" id="{B38F9BBC-E964-14AB-FF78-01ABB1BF6FBE}"/>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02;p93">
              <a:extLst>
                <a:ext uri="{FF2B5EF4-FFF2-40B4-BE49-F238E27FC236}">
                  <a16:creationId xmlns:a16="http://schemas.microsoft.com/office/drawing/2014/main" id="{A2A630EC-2222-35BF-45C1-D4AA59D0A42F}"/>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03;p93">
              <a:extLst>
                <a:ext uri="{FF2B5EF4-FFF2-40B4-BE49-F238E27FC236}">
                  <a16:creationId xmlns:a16="http://schemas.microsoft.com/office/drawing/2014/main" id="{182897FE-FD3A-CE4C-4052-CA8DB16FA651}"/>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04;p93">
              <a:extLst>
                <a:ext uri="{FF2B5EF4-FFF2-40B4-BE49-F238E27FC236}">
                  <a16:creationId xmlns:a16="http://schemas.microsoft.com/office/drawing/2014/main" id="{34D7B53F-C51D-C645-4291-7EE341380175}"/>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89;p48">
            <a:extLst>
              <a:ext uri="{FF2B5EF4-FFF2-40B4-BE49-F238E27FC236}">
                <a16:creationId xmlns:a16="http://schemas.microsoft.com/office/drawing/2014/main" id="{28393D78-A8DD-1874-ABA9-B6B72E106CA7}"/>
              </a:ext>
            </a:extLst>
          </p:cNvPr>
          <p:cNvSpPr txBox="1">
            <a:spLocks/>
          </p:cNvSpPr>
          <p:nvPr/>
        </p:nvSpPr>
        <p:spPr>
          <a:xfrm>
            <a:off x="5096526" y="1741865"/>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Clustering models such as KNN may be useful</a:t>
            </a:r>
          </a:p>
        </p:txBody>
      </p:sp>
      <p:grpSp>
        <p:nvGrpSpPr>
          <p:cNvPr id="58" name="Google Shape;11296;p93">
            <a:extLst>
              <a:ext uri="{FF2B5EF4-FFF2-40B4-BE49-F238E27FC236}">
                <a16:creationId xmlns:a16="http://schemas.microsoft.com/office/drawing/2014/main" id="{9204CB61-7747-82A2-3B0F-17F215150C0A}"/>
              </a:ext>
            </a:extLst>
          </p:cNvPr>
          <p:cNvGrpSpPr/>
          <p:nvPr/>
        </p:nvGrpSpPr>
        <p:grpSpPr>
          <a:xfrm>
            <a:off x="4391618" y="3130100"/>
            <a:ext cx="421914" cy="423864"/>
            <a:chOff x="-1333975" y="2365850"/>
            <a:chExt cx="292225" cy="293575"/>
          </a:xfrm>
          <a:solidFill>
            <a:srgbClr val="2F8EA0"/>
          </a:solidFill>
        </p:grpSpPr>
        <p:sp>
          <p:nvSpPr>
            <p:cNvPr id="59" name="Google Shape;11297;p93">
              <a:extLst>
                <a:ext uri="{FF2B5EF4-FFF2-40B4-BE49-F238E27FC236}">
                  <a16:creationId xmlns:a16="http://schemas.microsoft.com/office/drawing/2014/main" id="{85B80BD8-04D7-8971-4B0E-4B15E9360E2E}"/>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98;p93">
              <a:extLst>
                <a:ext uri="{FF2B5EF4-FFF2-40B4-BE49-F238E27FC236}">
                  <a16:creationId xmlns:a16="http://schemas.microsoft.com/office/drawing/2014/main" id="{10BED167-BE3B-54DC-717B-F4817C07899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99;p93">
              <a:extLst>
                <a:ext uri="{FF2B5EF4-FFF2-40B4-BE49-F238E27FC236}">
                  <a16:creationId xmlns:a16="http://schemas.microsoft.com/office/drawing/2014/main" id="{0B769539-4567-178F-F807-D9C75E1B179E}"/>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00;p93">
              <a:extLst>
                <a:ext uri="{FF2B5EF4-FFF2-40B4-BE49-F238E27FC236}">
                  <a16:creationId xmlns:a16="http://schemas.microsoft.com/office/drawing/2014/main" id="{737B107E-9928-7C69-58DC-DB202D0A0B0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01;p93">
              <a:extLst>
                <a:ext uri="{FF2B5EF4-FFF2-40B4-BE49-F238E27FC236}">
                  <a16:creationId xmlns:a16="http://schemas.microsoft.com/office/drawing/2014/main" id="{B3619366-8BD2-EF6E-1FF1-3834445CDB30}"/>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1302;p93">
              <a:extLst>
                <a:ext uri="{FF2B5EF4-FFF2-40B4-BE49-F238E27FC236}">
                  <a16:creationId xmlns:a16="http://schemas.microsoft.com/office/drawing/2014/main" id="{67EA6F37-4D1A-5BE2-2558-3A293CB3E24D}"/>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1303;p93">
              <a:extLst>
                <a:ext uri="{FF2B5EF4-FFF2-40B4-BE49-F238E27FC236}">
                  <a16:creationId xmlns:a16="http://schemas.microsoft.com/office/drawing/2014/main" id="{CB54121D-7CB9-3BAA-8CE2-C1E957977BCB}"/>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1304;p93">
              <a:extLst>
                <a:ext uri="{FF2B5EF4-FFF2-40B4-BE49-F238E27FC236}">
                  <a16:creationId xmlns:a16="http://schemas.microsoft.com/office/drawing/2014/main" id="{420C21E2-899C-C65D-2E08-FFAEC7BF94A2}"/>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89;p48">
            <a:extLst>
              <a:ext uri="{FF2B5EF4-FFF2-40B4-BE49-F238E27FC236}">
                <a16:creationId xmlns:a16="http://schemas.microsoft.com/office/drawing/2014/main" id="{F0947083-4A3A-B116-58F6-489CBAE5ADBB}"/>
              </a:ext>
            </a:extLst>
          </p:cNvPr>
          <p:cNvSpPr txBox="1">
            <a:spLocks/>
          </p:cNvSpPr>
          <p:nvPr/>
        </p:nvSpPr>
        <p:spPr>
          <a:xfrm>
            <a:off x="1466906" y="2904279"/>
            <a:ext cx="2139000" cy="8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2pPr>
            <a:lvl3pPr marL="1371600" marR="0" lvl="2"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3pPr>
            <a:lvl4pPr marL="1828800" marR="0" lvl="3"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4pPr>
            <a:lvl5pPr marL="2286000" marR="0" lvl="4"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5pPr>
            <a:lvl6pPr marL="2743200" marR="0" lvl="5"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6pPr>
            <a:lvl7pPr marL="3200400" marR="0" lvl="6"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7pPr>
            <a:lvl8pPr marL="3657600" marR="0" lvl="7"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8pPr>
            <a:lvl9pPr marL="4114800" marR="0" lvl="8" indent="-323850" algn="l" rtl="0">
              <a:lnSpc>
                <a:spcPct val="100000"/>
              </a:lnSpc>
              <a:spcBef>
                <a:spcPts val="0"/>
              </a:spcBef>
              <a:spcAft>
                <a:spcPts val="0"/>
              </a:spcAft>
              <a:buClr>
                <a:schemeClr val="dk1"/>
              </a:buClr>
              <a:buSzPts val="1500"/>
              <a:buFont typeface="Open Sans"/>
              <a:buNone/>
              <a:defRPr sz="1500" b="0" i="0" u="none" strike="noStrike" cap="none">
                <a:solidFill>
                  <a:schemeClr val="dk1"/>
                </a:solidFill>
                <a:latin typeface="Open Sans"/>
                <a:ea typeface="Open Sans"/>
                <a:cs typeface="Open Sans"/>
                <a:sym typeface="Open Sans"/>
              </a:defRPr>
            </a:lvl9pPr>
          </a:lstStyle>
          <a:p>
            <a:pPr marL="0" indent="0"/>
            <a:r>
              <a:rPr lang="en-GB" dirty="0"/>
              <a:t>Non-stationary data</a:t>
            </a:r>
          </a:p>
        </p:txBody>
      </p:sp>
    </p:spTree>
    <p:extLst>
      <p:ext uri="{BB962C8B-B14F-4D97-AF65-F5344CB8AC3E}">
        <p14:creationId xmlns:p14="http://schemas.microsoft.com/office/powerpoint/2010/main" val="4286168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cxnSp>
        <p:nvCxnSpPr>
          <p:cNvPr id="450" name="Google Shape;450;p45"/>
          <p:cNvCxnSpPr/>
          <p:nvPr/>
        </p:nvCxnSpPr>
        <p:spPr>
          <a:xfrm>
            <a:off x="872349" y="1782061"/>
            <a:ext cx="3558000" cy="0"/>
          </a:xfrm>
          <a:prstGeom prst="straightConnector1">
            <a:avLst/>
          </a:prstGeom>
          <a:noFill/>
          <a:ln w="19050" cap="flat" cmpd="sng">
            <a:solidFill>
              <a:schemeClr val="accent1"/>
            </a:solidFill>
            <a:prstDash val="solid"/>
            <a:round/>
            <a:headEnd type="none" w="med" len="med"/>
            <a:tailEnd type="none" w="med" len="med"/>
          </a:ln>
        </p:spPr>
      </p:cxnSp>
      <p:pic>
        <p:nvPicPr>
          <p:cNvPr id="451" name="Google Shape;451;p45"/>
          <p:cNvPicPr preferRelativeResize="0"/>
          <p:nvPr/>
        </p:nvPicPr>
        <p:blipFill>
          <a:blip r:embed="rId3"/>
          <a:srcRect t="11405" b="11405"/>
          <a:stretch/>
        </p:blipFill>
        <p:spPr>
          <a:xfrm>
            <a:off x="5277900" y="539488"/>
            <a:ext cx="3045300" cy="3526024"/>
          </a:xfrm>
          <a:prstGeom prst="rect">
            <a:avLst/>
          </a:prstGeom>
          <a:noFill/>
          <a:ln>
            <a:noFill/>
          </a:ln>
        </p:spPr>
      </p:pic>
      <p:sp>
        <p:nvSpPr>
          <p:cNvPr id="452" name="Google Shape;452;p45"/>
          <p:cNvSpPr/>
          <p:nvPr/>
        </p:nvSpPr>
        <p:spPr>
          <a:xfrm rot="-5400000" flipH="1">
            <a:off x="6650103" y="1156299"/>
            <a:ext cx="5191496" cy="2830818"/>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454" name="Google Shape;454;p4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7" name="Google Shape;1036;p74">
            <a:extLst>
              <a:ext uri="{FF2B5EF4-FFF2-40B4-BE49-F238E27FC236}">
                <a16:creationId xmlns:a16="http://schemas.microsoft.com/office/drawing/2014/main" id="{D2799BD7-FDD5-0B35-C036-29DC51FD5824}"/>
              </a:ext>
            </a:extLst>
          </p:cNvPr>
          <p:cNvSpPr txBox="1">
            <a:spLocks noGrp="1"/>
          </p:cNvSpPr>
          <p:nvPr>
            <p:ph type="title"/>
          </p:nvPr>
        </p:nvSpPr>
        <p:spPr>
          <a:xfrm>
            <a:off x="722375" y="943335"/>
            <a:ext cx="3558000" cy="9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
        <p:nvSpPr>
          <p:cNvPr id="9" name="TextBox 8">
            <a:extLst>
              <a:ext uri="{FF2B5EF4-FFF2-40B4-BE49-F238E27FC236}">
                <a16:creationId xmlns:a16="http://schemas.microsoft.com/office/drawing/2014/main" id="{E45D5965-4AF6-34B9-1C0F-D7330C38F4E6}"/>
              </a:ext>
            </a:extLst>
          </p:cNvPr>
          <p:cNvSpPr txBox="1"/>
          <p:nvPr/>
        </p:nvSpPr>
        <p:spPr>
          <a:xfrm>
            <a:off x="820800" y="2724614"/>
            <a:ext cx="5330952" cy="461665"/>
          </a:xfrm>
          <a:prstGeom prst="rect">
            <a:avLst/>
          </a:prstGeom>
          <a:noFill/>
        </p:spPr>
        <p:txBody>
          <a:bodyPr wrap="square">
            <a:spAutoFit/>
          </a:bodyPr>
          <a:lstStyle/>
          <a:p>
            <a:pPr marL="0" lvl="0" indent="0" algn="l" rtl="0">
              <a:spcBef>
                <a:spcPts val="0"/>
              </a:spcBef>
              <a:spcAft>
                <a:spcPts val="0"/>
              </a:spcAft>
              <a:buNone/>
            </a:pPr>
            <a:r>
              <a:rPr lang="en-GB" sz="2400" b="1" dirty="0">
                <a:solidFill>
                  <a:schemeClr val="dk1"/>
                </a:solidFill>
                <a:latin typeface="Varela"/>
                <a:sym typeface="Varela"/>
              </a:rPr>
              <a:t>Any questions?</a:t>
            </a:r>
            <a:endParaRPr lang="en-GB" sz="2400" b="1" dirty="0">
              <a:solidFill>
                <a:schemeClr val="dk1"/>
              </a:solidFill>
              <a:latin typeface="Varela"/>
            </a:endParaRPr>
          </a:p>
        </p:txBody>
      </p:sp>
    </p:spTree>
    <p:extLst>
      <p:ext uri="{BB962C8B-B14F-4D97-AF65-F5344CB8AC3E}">
        <p14:creationId xmlns:p14="http://schemas.microsoft.com/office/powerpoint/2010/main" val="1562162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44"/>
          <p:cNvSpPr txBox="1">
            <a:spLocks noGrp="1"/>
          </p:cNvSpPr>
          <p:nvPr>
            <p:ph type="title"/>
          </p:nvPr>
        </p:nvSpPr>
        <p:spPr>
          <a:xfrm>
            <a:off x="4580115" y="1413106"/>
            <a:ext cx="35076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38" name="Google Shape;438;p4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39" name="Google Shape;439;p44"/>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cxnSp>
        <p:nvCxnSpPr>
          <p:cNvPr id="440" name="Google Shape;440;p44"/>
          <p:cNvCxnSpPr/>
          <p:nvPr/>
        </p:nvCxnSpPr>
        <p:spPr>
          <a:xfrm>
            <a:off x="4710929" y="2183368"/>
            <a:ext cx="3147300" cy="0"/>
          </a:xfrm>
          <a:prstGeom prst="straightConnector1">
            <a:avLst/>
          </a:prstGeom>
          <a:noFill/>
          <a:ln w="19050" cap="flat" cmpd="sng">
            <a:solidFill>
              <a:schemeClr val="accent1"/>
            </a:solidFill>
            <a:prstDash val="solid"/>
            <a:round/>
            <a:headEnd type="none" w="med" len="med"/>
            <a:tailEnd type="none" w="med" len="med"/>
          </a:ln>
        </p:spPr>
      </p:cxnSp>
      <p:pic>
        <p:nvPicPr>
          <p:cNvPr id="441" name="Google Shape;441;p44"/>
          <p:cNvPicPr preferRelativeResize="0"/>
          <p:nvPr/>
        </p:nvPicPr>
        <p:blipFill>
          <a:blip r:embed="rId3"/>
          <a:srcRect l="21214" r="21214"/>
          <a:stretch/>
        </p:blipFill>
        <p:spPr>
          <a:xfrm>
            <a:off x="820800" y="539500"/>
            <a:ext cx="3045300" cy="3526026"/>
          </a:xfrm>
          <a:prstGeom prst="rect">
            <a:avLst/>
          </a:prstGeom>
          <a:noFill/>
          <a:ln>
            <a:noFill/>
          </a:ln>
        </p:spPr>
      </p:pic>
      <p:sp>
        <p:nvSpPr>
          <p:cNvPr id="442" name="Google Shape;442;p44"/>
          <p:cNvSpPr/>
          <p:nvPr/>
        </p:nvSpPr>
        <p:spPr>
          <a:xfrm>
            <a:off x="-257200" y="-76200"/>
            <a:ext cx="2085033" cy="3491630"/>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49;p45">
            <a:extLst>
              <a:ext uri="{FF2B5EF4-FFF2-40B4-BE49-F238E27FC236}">
                <a16:creationId xmlns:a16="http://schemas.microsoft.com/office/drawing/2014/main" id="{12DE6570-8C23-1712-3295-FE17532A6FDD}"/>
              </a:ext>
            </a:extLst>
          </p:cNvPr>
          <p:cNvSpPr txBox="1">
            <a:spLocks noGrp="1"/>
          </p:cNvSpPr>
          <p:nvPr>
            <p:ph type="subTitle" idx="1"/>
          </p:nvPr>
        </p:nvSpPr>
        <p:spPr>
          <a:xfrm>
            <a:off x="4337794" y="2440320"/>
            <a:ext cx="4409966" cy="103962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a:t>What is Fraud?</a:t>
            </a:r>
          </a:p>
          <a:p>
            <a:pPr marL="285750" lvl="0" indent="-285750" algn="l" rtl="0">
              <a:spcBef>
                <a:spcPts val="0"/>
              </a:spcBef>
              <a:spcAft>
                <a:spcPts val="0"/>
              </a:spcAft>
              <a:buFont typeface="Arial" panose="020B0604020202020204" pitchFamily="34" charset="0"/>
              <a:buChar char="•"/>
            </a:pPr>
            <a:r>
              <a:rPr lang="en" dirty="0"/>
              <a:t>Plan of Action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722451" y="3775286"/>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APPENDIX</a:t>
            </a:r>
            <a:endParaRPr dirty="0"/>
          </a:p>
        </p:txBody>
      </p: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72350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0"/>
          <p:cNvSpPr txBox="1">
            <a:spLocks noGrp="1"/>
          </p:cNvSpPr>
          <p:nvPr>
            <p:ph type="title"/>
          </p:nvPr>
        </p:nvSpPr>
        <p:spPr>
          <a:xfrm>
            <a:off x="720000" y="387600"/>
            <a:ext cx="7701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Vehicle Characteristics</a:t>
            </a:r>
            <a:endParaRPr dirty="0"/>
          </a:p>
        </p:txBody>
      </p:sp>
      <p:cxnSp>
        <p:nvCxnSpPr>
          <p:cNvPr id="963" name="Google Shape;963;p70"/>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964" name="Google Shape;964;p7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965" name="Google Shape;965;p7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4" name="Picture 3">
            <a:extLst>
              <a:ext uri="{FF2B5EF4-FFF2-40B4-BE49-F238E27FC236}">
                <a16:creationId xmlns:a16="http://schemas.microsoft.com/office/drawing/2014/main" id="{AC7E7CCF-1B43-1813-A226-4CF5D23B8C0C}"/>
              </a:ext>
            </a:extLst>
          </p:cNvPr>
          <p:cNvPicPr>
            <a:picLocks noChangeAspect="1"/>
          </p:cNvPicPr>
          <p:nvPr/>
        </p:nvPicPr>
        <p:blipFill>
          <a:blip r:embed="rId3"/>
          <a:stretch>
            <a:fillRect/>
          </a:stretch>
        </p:blipFill>
        <p:spPr>
          <a:xfrm>
            <a:off x="518044" y="1264514"/>
            <a:ext cx="3860756" cy="2941726"/>
          </a:xfrm>
          <a:prstGeom prst="rect">
            <a:avLst/>
          </a:prstGeom>
        </p:spPr>
      </p:pic>
      <p:pic>
        <p:nvPicPr>
          <p:cNvPr id="6" name="Picture 5">
            <a:extLst>
              <a:ext uri="{FF2B5EF4-FFF2-40B4-BE49-F238E27FC236}">
                <a16:creationId xmlns:a16="http://schemas.microsoft.com/office/drawing/2014/main" id="{21BFDD12-ECA0-EB30-9280-EDC2FDDCEBFC}"/>
              </a:ext>
            </a:extLst>
          </p:cNvPr>
          <p:cNvPicPr>
            <a:picLocks noChangeAspect="1"/>
          </p:cNvPicPr>
          <p:nvPr/>
        </p:nvPicPr>
        <p:blipFill>
          <a:blip r:embed="rId4"/>
          <a:stretch>
            <a:fillRect/>
          </a:stretch>
        </p:blipFill>
        <p:spPr>
          <a:xfrm>
            <a:off x="4456176" y="1275944"/>
            <a:ext cx="4199126" cy="2930296"/>
          </a:xfrm>
          <a:prstGeom prst="rect">
            <a:avLst/>
          </a:prstGeom>
        </p:spPr>
      </p:pic>
    </p:spTree>
    <p:extLst>
      <p:ext uri="{BB962C8B-B14F-4D97-AF65-F5344CB8AC3E}">
        <p14:creationId xmlns:p14="http://schemas.microsoft.com/office/powerpoint/2010/main" val="195173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43"/>
          <p:cNvSpPr txBox="1">
            <a:spLocks noGrp="1"/>
          </p:cNvSpPr>
          <p:nvPr>
            <p:ph type="title"/>
          </p:nvPr>
        </p:nvSpPr>
        <p:spPr>
          <a:xfrm>
            <a:off x="2489700" y="467480"/>
            <a:ext cx="4164600" cy="12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What is Fraud?</a:t>
            </a:r>
            <a:endParaRPr sz="4400" dirty="0"/>
          </a:p>
        </p:txBody>
      </p:sp>
      <p:sp>
        <p:nvSpPr>
          <p:cNvPr id="429" name="Google Shape;429;p4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cxnSp>
        <p:nvCxnSpPr>
          <p:cNvPr id="430" name="Google Shape;430;p43"/>
          <p:cNvCxnSpPr/>
          <p:nvPr/>
        </p:nvCxnSpPr>
        <p:spPr>
          <a:xfrm>
            <a:off x="2793000" y="1771042"/>
            <a:ext cx="3558000" cy="0"/>
          </a:xfrm>
          <a:prstGeom prst="straightConnector1">
            <a:avLst/>
          </a:prstGeom>
          <a:noFill/>
          <a:ln w="19050" cap="flat" cmpd="sng">
            <a:solidFill>
              <a:schemeClr val="accent1"/>
            </a:solidFill>
            <a:prstDash val="solid"/>
            <a:round/>
            <a:headEnd type="none" w="med" len="med"/>
            <a:tailEnd type="none" w="med" len="med"/>
          </a:ln>
        </p:spPr>
      </p:cxnSp>
      <p:sp>
        <p:nvSpPr>
          <p:cNvPr id="431" name="Google Shape;431;p43"/>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pic>
        <p:nvPicPr>
          <p:cNvPr id="4" name="Picture 3">
            <a:extLst>
              <a:ext uri="{FF2B5EF4-FFF2-40B4-BE49-F238E27FC236}">
                <a16:creationId xmlns:a16="http://schemas.microsoft.com/office/drawing/2014/main" id="{E057A3D7-750E-DA9C-49D9-C18F410A50F9}"/>
              </a:ext>
            </a:extLst>
          </p:cNvPr>
          <p:cNvPicPr>
            <a:picLocks noChangeAspect="1"/>
          </p:cNvPicPr>
          <p:nvPr/>
        </p:nvPicPr>
        <p:blipFill>
          <a:blip r:embed="rId3"/>
          <a:stretch>
            <a:fillRect/>
          </a:stretch>
        </p:blipFill>
        <p:spPr>
          <a:xfrm>
            <a:off x="2313742" y="2257296"/>
            <a:ext cx="4516515" cy="1265464"/>
          </a:xfrm>
          <a:prstGeom prst="rect">
            <a:avLst/>
          </a:prstGeom>
        </p:spPr>
      </p:pic>
    </p:spTree>
    <p:extLst>
      <p:ext uri="{BB962C8B-B14F-4D97-AF65-F5344CB8AC3E}">
        <p14:creationId xmlns:p14="http://schemas.microsoft.com/office/powerpoint/2010/main" val="205430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0"/>
          <p:cNvSpPr txBox="1">
            <a:spLocks noGrp="1"/>
          </p:cNvSpPr>
          <p:nvPr>
            <p:ph type="title"/>
          </p:nvPr>
        </p:nvSpPr>
        <p:spPr>
          <a:xfrm>
            <a:off x="1049424" y="2643783"/>
            <a:ext cx="29283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£122m</a:t>
            </a:r>
            <a:endParaRPr dirty="0"/>
          </a:p>
        </p:txBody>
      </p:sp>
      <p:sp>
        <p:nvSpPr>
          <p:cNvPr id="712" name="Google Shape;712;p60"/>
          <p:cNvSpPr txBox="1">
            <a:spLocks noGrp="1"/>
          </p:cNvSpPr>
          <p:nvPr>
            <p:ph type="subTitle" idx="1"/>
          </p:nvPr>
        </p:nvSpPr>
        <p:spPr>
          <a:xfrm>
            <a:off x="1049424" y="3665627"/>
            <a:ext cx="29283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Amount paid to fraudulent claimants. (Aviva 2021)</a:t>
            </a:r>
            <a:endParaRPr dirty="0"/>
          </a:p>
        </p:txBody>
      </p:sp>
      <p:sp>
        <p:nvSpPr>
          <p:cNvPr id="713" name="Google Shape;713;p60"/>
          <p:cNvSpPr txBox="1">
            <a:spLocks noGrp="1"/>
          </p:cNvSpPr>
          <p:nvPr>
            <p:ph type="title" idx="2"/>
          </p:nvPr>
        </p:nvSpPr>
        <p:spPr>
          <a:xfrm>
            <a:off x="3107850" y="789887"/>
            <a:ext cx="29283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11,000</a:t>
            </a:r>
            <a:endParaRPr dirty="0"/>
          </a:p>
        </p:txBody>
      </p:sp>
      <p:sp>
        <p:nvSpPr>
          <p:cNvPr id="714" name="Google Shape;714;p60"/>
          <p:cNvSpPr txBox="1">
            <a:spLocks noGrp="1"/>
          </p:cNvSpPr>
          <p:nvPr>
            <p:ph type="subTitle" idx="3"/>
          </p:nvPr>
        </p:nvSpPr>
        <p:spPr>
          <a:xfrm>
            <a:off x="3107850" y="1811725"/>
            <a:ext cx="29283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Instances of Fraudulent Claims in 2021. (Aviva 2021)</a:t>
            </a:r>
            <a:endParaRPr dirty="0"/>
          </a:p>
        </p:txBody>
      </p:sp>
      <p:sp>
        <p:nvSpPr>
          <p:cNvPr id="715" name="Google Shape;715;p60"/>
          <p:cNvSpPr txBox="1">
            <a:spLocks noGrp="1"/>
          </p:cNvSpPr>
          <p:nvPr>
            <p:ph type="title" idx="4"/>
          </p:nvPr>
        </p:nvSpPr>
        <p:spPr>
          <a:xfrm>
            <a:off x="5166275" y="2643783"/>
            <a:ext cx="29283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716" name="Google Shape;716;p60"/>
          <p:cNvSpPr txBox="1">
            <a:spLocks noGrp="1"/>
          </p:cNvSpPr>
          <p:nvPr>
            <p:ph type="subTitle" idx="5"/>
          </p:nvPr>
        </p:nvSpPr>
        <p:spPr>
          <a:xfrm>
            <a:off x="5166277" y="3665626"/>
            <a:ext cx="29283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Insurance Fraud Claims growth YOY in 2021.</a:t>
            </a:r>
            <a:r>
              <a:rPr lang="en" dirty="0"/>
              <a:t> </a:t>
            </a:r>
          </a:p>
          <a:p>
            <a:pPr marL="0" lvl="0" indent="0" algn="ctr" rtl="0">
              <a:spcBef>
                <a:spcPts val="0"/>
              </a:spcBef>
              <a:spcAft>
                <a:spcPts val="0"/>
              </a:spcAft>
              <a:buNone/>
            </a:pPr>
            <a:r>
              <a:rPr lang="en" dirty="0"/>
              <a:t>(Aviva 2021)</a:t>
            </a:r>
            <a:endParaRPr dirty="0"/>
          </a:p>
        </p:txBody>
      </p:sp>
      <p:sp>
        <p:nvSpPr>
          <p:cNvPr id="717" name="Google Shape;717;p6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18" name="Google Shape;718;p60"/>
          <p:cNvSpPr txBox="1">
            <a:spLocks noGrp="1"/>
          </p:cNvSpPr>
          <p:nvPr>
            <p:ph type="subTitle" idx="6"/>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cxnSp>
        <p:nvCxnSpPr>
          <p:cNvPr id="719" name="Google Shape;719;p60"/>
          <p:cNvCxnSpPr/>
          <p:nvPr/>
        </p:nvCxnSpPr>
        <p:spPr>
          <a:xfrm rot="10800000">
            <a:off x="1654824" y="3481254"/>
            <a:ext cx="1717500" cy="0"/>
          </a:xfrm>
          <a:prstGeom prst="straightConnector1">
            <a:avLst/>
          </a:prstGeom>
          <a:noFill/>
          <a:ln w="19050" cap="flat" cmpd="sng">
            <a:solidFill>
              <a:schemeClr val="accent1"/>
            </a:solidFill>
            <a:prstDash val="solid"/>
            <a:round/>
            <a:headEnd type="none" w="med" len="med"/>
            <a:tailEnd type="none" w="med" len="med"/>
          </a:ln>
        </p:spPr>
      </p:cxnSp>
      <p:cxnSp>
        <p:nvCxnSpPr>
          <p:cNvPr id="720" name="Google Shape;720;p60"/>
          <p:cNvCxnSpPr/>
          <p:nvPr/>
        </p:nvCxnSpPr>
        <p:spPr>
          <a:xfrm rot="10800000">
            <a:off x="5771675" y="3481254"/>
            <a:ext cx="1717500" cy="0"/>
          </a:xfrm>
          <a:prstGeom prst="straightConnector1">
            <a:avLst/>
          </a:prstGeom>
          <a:noFill/>
          <a:ln w="19050" cap="flat" cmpd="sng">
            <a:solidFill>
              <a:schemeClr val="accent1"/>
            </a:solidFill>
            <a:prstDash val="solid"/>
            <a:round/>
            <a:headEnd type="none" w="med" len="med"/>
            <a:tailEnd type="none" w="med" len="med"/>
          </a:ln>
        </p:spPr>
      </p:cxnSp>
      <p:cxnSp>
        <p:nvCxnSpPr>
          <p:cNvPr id="721" name="Google Shape;721;p60"/>
          <p:cNvCxnSpPr/>
          <p:nvPr/>
        </p:nvCxnSpPr>
        <p:spPr>
          <a:xfrm rot="10800000">
            <a:off x="3713250" y="1627354"/>
            <a:ext cx="17175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721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9"/>
          <p:cNvSpPr txBox="1">
            <a:spLocks noGrp="1"/>
          </p:cNvSpPr>
          <p:nvPr>
            <p:ph type="title"/>
          </p:nvPr>
        </p:nvSpPr>
        <p:spPr>
          <a:xfrm>
            <a:off x="1148080" y="1944000"/>
            <a:ext cx="6723971"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b="0" dirty="0"/>
              <a:t>Build a model to successfully detect fraudulent vehicle insurance claims.</a:t>
            </a:r>
          </a:p>
        </p:txBody>
      </p:sp>
      <p:sp>
        <p:nvSpPr>
          <p:cNvPr id="703" name="Google Shape;703;p59"/>
          <p:cNvSpPr txBox="1">
            <a:spLocks noGrp="1"/>
          </p:cNvSpPr>
          <p:nvPr>
            <p:ph type="subTitle" idx="1"/>
          </p:nvPr>
        </p:nvSpPr>
        <p:spPr>
          <a:xfrm flipH="1">
            <a:off x="1468050" y="316015"/>
            <a:ext cx="62079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t>OBJECTIVE</a:t>
            </a:r>
            <a:endParaRPr sz="3200" b="1" dirty="0"/>
          </a:p>
        </p:txBody>
      </p:sp>
      <p:sp>
        <p:nvSpPr>
          <p:cNvPr id="704" name="Google Shape;704;p59"/>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05" name="Google Shape;705;p5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cxnSp>
        <p:nvCxnSpPr>
          <p:cNvPr id="706" name="Google Shape;706;p59"/>
          <p:cNvCxnSpPr/>
          <p:nvPr/>
        </p:nvCxnSpPr>
        <p:spPr>
          <a:xfrm rot="10800000">
            <a:off x="3039150" y="928477"/>
            <a:ext cx="30657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74234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2"/>
          <p:cNvSpPr txBox="1">
            <a:spLocks noGrp="1"/>
          </p:cNvSpPr>
          <p:nvPr>
            <p:ph type="title" idx="9"/>
          </p:nvPr>
        </p:nvSpPr>
        <p:spPr>
          <a:xfrm>
            <a:off x="530194" y="-27496"/>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Varela" panose="020B0604020202020204" charset="0"/>
              </a:rPr>
              <a:t>Plan of Action</a:t>
            </a:r>
            <a:endParaRPr dirty="0">
              <a:latin typeface="Varela" panose="020B0604020202020204" charset="0"/>
            </a:endParaRPr>
          </a:p>
        </p:txBody>
      </p:sp>
      <p:sp>
        <p:nvSpPr>
          <p:cNvPr id="417" name="Google Shape;417;p42"/>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cxnSp>
        <p:nvCxnSpPr>
          <p:cNvPr id="418" name="Google Shape;418;p42"/>
          <p:cNvCxnSpPr/>
          <p:nvPr/>
        </p:nvCxnSpPr>
        <p:spPr>
          <a:xfrm>
            <a:off x="630994" y="624969"/>
            <a:ext cx="3558000" cy="0"/>
          </a:xfrm>
          <a:prstGeom prst="straightConnector1">
            <a:avLst/>
          </a:prstGeom>
          <a:noFill/>
          <a:ln w="19050" cap="flat" cmpd="sng">
            <a:solidFill>
              <a:schemeClr val="accent1"/>
            </a:solidFill>
            <a:prstDash val="solid"/>
            <a:round/>
            <a:headEnd type="none" w="med" len="med"/>
            <a:tailEnd type="none" w="med" len="med"/>
          </a:ln>
        </p:spPr>
      </p:cxnSp>
      <p:sp>
        <p:nvSpPr>
          <p:cNvPr id="422" name="Google Shape;422;p42"/>
          <p:cNvSpPr txBox="1">
            <a:spLocks noGrp="1"/>
          </p:cNvSpPr>
          <p:nvPr>
            <p:ph type="subTitle" idx="1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grpSp>
        <p:nvGrpSpPr>
          <p:cNvPr id="495" name="Group 494">
            <a:extLst>
              <a:ext uri="{FF2B5EF4-FFF2-40B4-BE49-F238E27FC236}">
                <a16:creationId xmlns:a16="http://schemas.microsoft.com/office/drawing/2014/main" id="{3F6F482A-1952-4404-857D-67C2296501AE}"/>
              </a:ext>
            </a:extLst>
          </p:cNvPr>
          <p:cNvGrpSpPr/>
          <p:nvPr/>
        </p:nvGrpSpPr>
        <p:grpSpPr>
          <a:xfrm>
            <a:off x="897307" y="668544"/>
            <a:ext cx="6969773" cy="3680851"/>
            <a:chOff x="609600" y="1061762"/>
            <a:chExt cx="11308763" cy="5806738"/>
          </a:xfrm>
        </p:grpSpPr>
        <p:grpSp>
          <p:nvGrpSpPr>
            <p:cNvPr id="496" name="Group 495">
              <a:extLst>
                <a:ext uri="{FF2B5EF4-FFF2-40B4-BE49-F238E27FC236}">
                  <a16:creationId xmlns:a16="http://schemas.microsoft.com/office/drawing/2014/main" id="{4861EE67-4F4C-88C4-6A7D-8BB3BC879F8F}"/>
                </a:ext>
              </a:extLst>
            </p:cNvPr>
            <p:cNvGrpSpPr/>
            <p:nvPr/>
          </p:nvGrpSpPr>
          <p:grpSpPr>
            <a:xfrm>
              <a:off x="609600" y="1061762"/>
              <a:ext cx="11308763" cy="5806738"/>
              <a:chOff x="609600" y="1061762"/>
              <a:chExt cx="11308763" cy="5806738"/>
            </a:xfrm>
          </p:grpSpPr>
          <p:grpSp>
            <p:nvGrpSpPr>
              <p:cNvPr id="535" name="Group 534">
                <a:extLst>
                  <a:ext uri="{FF2B5EF4-FFF2-40B4-BE49-F238E27FC236}">
                    <a16:creationId xmlns:a16="http://schemas.microsoft.com/office/drawing/2014/main" id="{EC962FA0-A74C-B412-DEF9-E3F7AD213987}"/>
                  </a:ext>
                </a:extLst>
              </p:cNvPr>
              <p:cNvGrpSpPr/>
              <p:nvPr/>
            </p:nvGrpSpPr>
            <p:grpSpPr>
              <a:xfrm>
                <a:off x="1384706" y="1061762"/>
                <a:ext cx="9963353" cy="1173662"/>
                <a:chOff x="1384706" y="1061762"/>
                <a:chExt cx="9963353" cy="1173662"/>
              </a:xfrm>
            </p:grpSpPr>
            <p:grpSp>
              <p:nvGrpSpPr>
                <p:cNvPr id="551" name="Group 550">
                  <a:extLst>
                    <a:ext uri="{FF2B5EF4-FFF2-40B4-BE49-F238E27FC236}">
                      <a16:creationId xmlns:a16="http://schemas.microsoft.com/office/drawing/2014/main" id="{102393BF-7306-587A-2A4C-3F5D53A97ED3}"/>
                    </a:ext>
                  </a:extLst>
                </p:cNvPr>
                <p:cNvGrpSpPr/>
                <p:nvPr/>
              </p:nvGrpSpPr>
              <p:grpSpPr>
                <a:xfrm>
                  <a:off x="7440821" y="1061762"/>
                  <a:ext cx="3907238" cy="1173662"/>
                  <a:chOff x="7663350" y="1287721"/>
                  <a:chExt cx="3731151" cy="1120768"/>
                </a:xfrm>
              </p:grpSpPr>
              <p:sp>
                <p:nvSpPr>
                  <p:cNvPr id="555" name="Rectangle 554">
                    <a:extLst>
                      <a:ext uri="{FF2B5EF4-FFF2-40B4-BE49-F238E27FC236}">
                        <a16:creationId xmlns:a16="http://schemas.microsoft.com/office/drawing/2014/main" id="{877AD36B-8A9F-F813-39A3-D53C8E8C28C8}"/>
                      </a:ext>
                    </a:extLst>
                  </p:cNvPr>
                  <p:cNvSpPr/>
                  <p:nvPr/>
                </p:nvSpPr>
                <p:spPr>
                  <a:xfrm>
                    <a:off x="7663350" y="1287721"/>
                    <a:ext cx="2578605" cy="417287"/>
                  </a:xfrm>
                  <a:prstGeom prst="rect">
                    <a:avLst/>
                  </a:prstGeom>
                </p:spPr>
                <p:txBody>
                  <a:bodyPr wrap="none" anchor="ctr">
                    <a:spAutoFit/>
                  </a:bodyPr>
                  <a:lstStyle/>
                  <a:p>
                    <a:pP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EDA / Data Cleaning</a:t>
                    </a:r>
                  </a:p>
                </p:txBody>
              </p:sp>
              <p:sp>
                <p:nvSpPr>
                  <p:cNvPr id="556" name="Rectangle 555">
                    <a:extLst>
                      <a:ext uri="{FF2B5EF4-FFF2-40B4-BE49-F238E27FC236}">
                        <a16:creationId xmlns:a16="http://schemas.microsoft.com/office/drawing/2014/main" id="{BE6E61C0-39EB-EF5D-E4BA-6A9AD57A8DE4}"/>
                      </a:ext>
                    </a:extLst>
                  </p:cNvPr>
                  <p:cNvSpPr/>
                  <p:nvPr/>
                </p:nvSpPr>
                <p:spPr>
                  <a:xfrm>
                    <a:off x="7939908" y="1643462"/>
                    <a:ext cx="3454593" cy="765027"/>
                  </a:xfrm>
                  <a:prstGeom prst="rect">
                    <a:avLst/>
                  </a:prstGeom>
                </p:spPr>
                <p:txBody>
                  <a:bodyPr wrap="square">
                    <a:spAutoFit/>
                  </a:bodyPr>
                  <a:lstStyle/>
                  <a:p>
                    <a:pPr>
                      <a:defRPr/>
                    </a:pPr>
                    <a:r>
                      <a:rPr lang="en-US" sz="900" dirty="0">
                        <a:solidFill>
                          <a:schemeClr val="tx1">
                            <a:lumMod val="65000"/>
                            <a:lumOff val="35000"/>
                          </a:schemeClr>
                        </a:solidFill>
                        <a:latin typeface="Varela" panose="020B0604020202020204" charset="0"/>
                        <a:cs typeface="Arial" panose="020B0604020202020204" pitchFamily="34" charset="0"/>
                      </a:rPr>
                      <a:t>Exploring the data and understanding actions to be taken to clean the data.</a:t>
                    </a:r>
                  </a:p>
                </p:txBody>
              </p:sp>
            </p:grpSp>
            <p:grpSp>
              <p:nvGrpSpPr>
                <p:cNvPr id="552" name="Group 551">
                  <a:extLst>
                    <a:ext uri="{FF2B5EF4-FFF2-40B4-BE49-F238E27FC236}">
                      <a16:creationId xmlns:a16="http://schemas.microsoft.com/office/drawing/2014/main" id="{75052BD1-3AB5-A6D1-C19E-1A8AF14F703E}"/>
                    </a:ext>
                  </a:extLst>
                </p:cNvPr>
                <p:cNvGrpSpPr/>
                <p:nvPr/>
              </p:nvGrpSpPr>
              <p:grpSpPr>
                <a:xfrm>
                  <a:off x="1384706" y="1077155"/>
                  <a:ext cx="3461711" cy="732311"/>
                  <a:chOff x="1531268" y="1287723"/>
                  <a:chExt cx="3305703" cy="699309"/>
                </a:xfrm>
              </p:grpSpPr>
              <p:sp>
                <p:nvSpPr>
                  <p:cNvPr id="553" name="Rectangle 552">
                    <a:extLst>
                      <a:ext uri="{FF2B5EF4-FFF2-40B4-BE49-F238E27FC236}">
                        <a16:creationId xmlns:a16="http://schemas.microsoft.com/office/drawing/2014/main" id="{4C9EBC43-233C-A18A-2ADE-B27F5ACDA1B0}"/>
                      </a:ext>
                    </a:extLst>
                  </p:cNvPr>
                  <p:cNvSpPr/>
                  <p:nvPr/>
                </p:nvSpPr>
                <p:spPr>
                  <a:xfrm>
                    <a:off x="2381087" y="1287723"/>
                    <a:ext cx="2455884" cy="417288"/>
                  </a:xfrm>
                  <a:prstGeom prst="rect">
                    <a:avLst/>
                  </a:prstGeom>
                </p:spPr>
                <p:txBody>
                  <a:bodyPr wrap="square" anchor="ctr">
                    <a:spAutoFit/>
                  </a:bodyPr>
                  <a:lstStyle/>
                  <a:p>
                    <a:pPr algn="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Evaluating Models</a:t>
                    </a:r>
                  </a:p>
                </p:txBody>
              </p:sp>
              <p:sp>
                <p:nvSpPr>
                  <p:cNvPr id="554" name="Rectangle 553">
                    <a:extLst>
                      <a:ext uri="{FF2B5EF4-FFF2-40B4-BE49-F238E27FC236}">
                        <a16:creationId xmlns:a16="http://schemas.microsoft.com/office/drawing/2014/main" id="{5D003B49-FE5F-5E80-D49E-3BE2AE081847}"/>
                      </a:ext>
                    </a:extLst>
                  </p:cNvPr>
                  <p:cNvSpPr/>
                  <p:nvPr/>
                </p:nvSpPr>
                <p:spPr>
                  <a:xfrm>
                    <a:off x="1531268" y="1639293"/>
                    <a:ext cx="3305701" cy="347739"/>
                  </a:xfrm>
                  <a:prstGeom prst="rect">
                    <a:avLst/>
                  </a:prstGeom>
                </p:spPr>
                <p:txBody>
                  <a:bodyPr wrap="square">
                    <a:spAutoFit/>
                  </a:bodyPr>
                  <a:lstStyle/>
                  <a:p>
                    <a:pPr algn="r">
                      <a:defRPr/>
                    </a:pPr>
                    <a:r>
                      <a:rPr lang="en-US" sz="900" dirty="0">
                        <a:solidFill>
                          <a:schemeClr val="tx1">
                            <a:lumMod val="65000"/>
                            <a:lumOff val="35000"/>
                          </a:schemeClr>
                        </a:solidFill>
                        <a:latin typeface="Varela" panose="020B0604020202020204" charset="0"/>
                        <a:cs typeface="Arial" panose="020B0604020202020204" pitchFamily="34" charset="0"/>
                      </a:rPr>
                      <a:t>Evaluating models on test dataset.</a:t>
                    </a:r>
                  </a:p>
                </p:txBody>
              </p:sp>
            </p:grpSp>
          </p:grpSp>
          <p:grpSp>
            <p:nvGrpSpPr>
              <p:cNvPr id="536" name="Group 535">
                <a:extLst>
                  <a:ext uri="{FF2B5EF4-FFF2-40B4-BE49-F238E27FC236}">
                    <a16:creationId xmlns:a16="http://schemas.microsoft.com/office/drawing/2014/main" id="{BC7BE748-1CFC-5D95-29BB-3A13450F7C8E}"/>
                  </a:ext>
                </a:extLst>
              </p:cNvPr>
              <p:cNvGrpSpPr/>
              <p:nvPr/>
            </p:nvGrpSpPr>
            <p:grpSpPr>
              <a:xfrm>
                <a:off x="609600" y="2684344"/>
                <a:ext cx="3281667" cy="950802"/>
                <a:chOff x="1703198" y="1287722"/>
                <a:chExt cx="3133773" cy="907954"/>
              </a:xfrm>
            </p:grpSpPr>
            <p:sp>
              <p:nvSpPr>
                <p:cNvPr id="549" name="Rectangle 548">
                  <a:extLst>
                    <a:ext uri="{FF2B5EF4-FFF2-40B4-BE49-F238E27FC236}">
                      <a16:creationId xmlns:a16="http://schemas.microsoft.com/office/drawing/2014/main" id="{190FCAE4-F8D6-CC68-62B7-3AB2BAFA4805}"/>
                    </a:ext>
                  </a:extLst>
                </p:cNvPr>
                <p:cNvSpPr/>
                <p:nvPr/>
              </p:nvSpPr>
              <p:spPr>
                <a:xfrm>
                  <a:off x="2652986" y="1287722"/>
                  <a:ext cx="2183985" cy="417288"/>
                </a:xfrm>
                <a:prstGeom prst="rect">
                  <a:avLst/>
                </a:prstGeom>
              </p:spPr>
              <p:txBody>
                <a:bodyPr wrap="square" anchor="ctr">
                  <a:spAutoFit/>
                </a:bodyPr>
                <a:lstStyle/>
                <a:p>
                  <a:pPr algn="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Final Modelling</a:t>
                  </a:r>
                </a:p>
              </p:txBody>
            </p:sp>
            <p:sp>
              <p:nvSpPr>
                <p:cNvPr id="550" name="Rectangle 549">
                  <a:extLst>
                    <a:ext uri="{FF2B5EF4-FFF2-40B4-BE49-F238E27FC236}">
                      <a16:creationId xmlns:a16="http://schemas.microsoft.com/office/drawing/2014/main" id="{DC7FB4DA-985E-4D3B-77D9-C827BB73AF78}"/>
                    </a:ext>
                  </a:extLst>
                </p:cNvPr>
                <p:cNvSpPr/>
                <p:nvPr/>
              </p:nvSpPr>
              <p:spPr>
                <a:xfrm>
                  <a:off x="1703198" y="1639293"/>
                  <a:ext cx="3133771" cy="556383"/>
                </a:xfrm>
                <a:prstGeom prst="rect">
                  <a:avLst/>
                </a:prstGeom>
              </p:spPr>
              <p:txBody>
                <a:bodyPr wrap="square">
                  <a:spAutoFit/>
                </a:bodyPr>
                <a:lstStyle/>
                <a:p>
                  <a:pPr algn="r">
                    <a:defRPr/>
                  </a:pPr>
                  <a:r>
                    <a:rPr lang="en-US" sz="900" dirty="0">
                      <a:solidFill>
                        <a:schemeClr val="tx1">
                          <a:lumMod val="65000"/>
                          <a:lumOff val="35000"/>
                        </a:schemeClr>
                      </a:solidFill>
                      <a:latin typeface="Varela" panose="020B0604020202020204" charset="0"/>
                      <a:cs typeface="Arial" panose="020B0604020202020204" pitchFamily="34" charset="0"/>
                    </a:rPr>
                    <a:t>Re-modelling based on new samples taken. </a:t>
                  </a:r>
                </a:p>
              </p:txBody>
            </p:sp>
          </p:grpSp>
          <p:grpSp>
            <p:nvGrpSpPr>
              <p:cNvPr id="537" name="Group 536">
                <a:extLst>
                  <a:ext uri="{FF2B5EF4-FFF2-40B4-BE49-F238E27FC236}">
                    <a16:creationId xmlns:a16="http://schemas.microsoft.com/office/drawing/2014/main" id="{70E250F3-1D13-EE92-0839-77AF6DEA1BC4}"/>
                  </a:ext>
                </a:extLst>
              </p:cNvPr>
              <p:cNvGrpSpPr/>
              <p:nvPr/>
            </p:nvGrpSpPr>
            <p:grpSpPr>
              <a:xfrm>
                <a:off x="771524" y="4533358"/>
                <a:ext cx="3411984" cy="950804"/>
                <a:chOff x="1578753" y="1287723"/>
                <a:chExt cx="3258217" cy="907956"/>
              </a:xfrm>
            </p:grpSpPr>
            <p:sp>
              <p:nvSpPr>
                <p:cNvPr id="547" name="Rectangle 546">
                  <a:extLst>
                    <a:ext uri="{FF2B5EF4-FFF2-40B4-BE49-F238E27FC236}">
                      <a16:creationId xmlns:a16="http://schemas.microsoft.com/office/drawing/2014/main" id="{EC6FF8E8-C4CE-CE73-1A95-390A0E12E6F5}"/>
                    </a:ext>
                  </a:extLst>
                </p:cNvPr>
                <p:cNvSpPr/>
                <p:nvPr/>
              </p:nvSpPr>
              <p:spPr>
                <a:xfrm>
                  <a:off x="2164301" y="1287723"/>
                  <a:ext cx="2672669" cy="417288"/>
                </a:xfrm>
                <a:prstGeom prst="rect">
                  <a:avLst/>
                </a:prstGeom>
              </p:spPr>
              <p:txBody>
                <a:bodyPr wrap="square" anchor="ctr">
                  <a:spAutoFit/>
                </a:bodyPr>
                <a:lstStyle/>
                <a:p>
                  <a:pPr algn="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Adjusting Dataset</a:t>
                  </a:r>
                </a:p>
              </p:txBody>
            </p:sp>
            <p:sp>
              <p:nvSpPr>
                <p:cNvPr id="548" name="Rectangle 547">
                  <a:extLst>
                    <a:ext uri="{FF2B5EF4-FFF2-40B4-BE49-F238E27FC236}">
                      <a16:creationId xmlns:a16="http://schemas.microsoft.com/office/drawing/2014/main" id="{6B80608D-5CF4-8024-4996-C7838C315F6E}"/>
                    </a:ext>
                  </a:extLst>
                </p:cNvPr>
                <p:cNvSpPr/>
                <p:nvPr/>
              </p:nvSpPr>
              <p:spPr>
                <a:xfrm>
                  <a:off x="1578753" y="1639294"/>
                  <a:ext cx="3258215" cy="556385"/>
                </a:xfrm>
                <a:prstGeom prst="rect">
                  <a:avLst/>
                </a:prstGeom>
              </p:spPr>
              <p:txBody>
                <a:bodyPr wrap="square">
                  <a:spAutoFit/>
                </a:bodyPr>
                <a:lstStyle/>
                <a:p>
                  <a:pPr algn="r">
                    <a:defRPr/>
                  </a:pPr>
                  <a:r>
                    <a:rPr lang="en-US" sz="900" dirty="0">
                      <a:solidFill>
                        <a:schemeClr val="tx1">
                          <a:lumMod val="65000"/>
                          <a:lumOff val="35000"/>
                        </a:schemeClr>
                      </a:solidFill>
                      <a:latin typeface="Varela" panose="020B0604020202020204" charset="0"/>
                      <a:cs typeface="Arial" panose="020B0604020202020204" pitchFamily="34" charset="0"/>
                    </a:rPr>
                    <a:t>Adapting dataset using resample and SMOTE.</a:t>
                  </a:r>
                </a:p>
              </p:txBody>
            </p:sp>
          </p:grpSp>
          <p:grpSp>
            <p:nvGrpSpPr>
              <p:cNvPr id="538" name="Group 537">
                <a:extLst>
                  <a:ext uri="{FF2B5EF4-FFF2-40B4-BE49-F238E27FC236}">
                    <a16:creationId xmlns:a16="http://schemas.microsoft.com/office/drawing/2014/main" id="{7BA25FDB-617C-B3EE-A4A0-238124CE32C5}"/>
                  </a:ext>
                </a:extLst>
              </p:cNvPr>
              <p:cNvGrpSpPr/>
              <p:nvPr/>
            </p:nvGrpSpPr>
            <p:grpSpPr>
              <a:xfrm>
                <a:off x="8388458" y="2676649"/>
                <a:ext cx="3529905" cy="732315"/>
                <a:chOff x="7663350" y="1287721"/>
                <a:chExt cx="3370823" cy="699312"/>
              </a:xfrm>
            </p:grpSpPr>
            <p:sp>
              <p:nvSpPr>
                <p:cNvPr id="545" name="Rectangle 544">
                  <a:extLst>
                    <a:ext uri="{FF2B5EF4-FFF2-40B4-BE49-F238E27FC236}">
                      <a16:creationId xmlns:a16="http://schemas.microsoft.com/office/drawing/2014/main" id="{699C4044-6EB2-9579-19F4-111761EE0ADA}"/>
                    </a:ext>
                  </a:extLst>
                </p:cNvPr>
                <p:cNvSpPr/>
                <p:nvPr/>
              </p:nvSpPr>
              <p:spPr>
                <a:xfrm>
                  <a:off x="7663350" y="1287721"/>
                  <a:ext cx="2593508" cy="417287"/>
                </a:xfrm>
                <a:prstGeom prst="rect">
                  <a:avLst/>
                </a:prstGeom>
              </p:spPr>
              <p:txBody>
                <a:bodyPr wrap="none" anchor="ctr">
                  <a:spAutoFit/>
                </a:bodyPr>
                <a:lstStyle/>
                <a:p>
                  <a:pPr>
                    <a:defRPr/>
                  </a:pPr>
                  <a:r>
                    <a:rPr lang="en-US" sz="1200" b="1" dirty="0">
                      <a:solidFill>
                        <a:schemeClr val="tx1"/>
                      </a:solidFill>
                      <a:latin typeface="Varela" panose="020B0604020202020204" charset="0"/>
                      <a:ea typeface="Cambria" panose="02040503050406030204" pitchFamily="18" charset="0"/>
                      <a:cs typeface="Arial" panose="020B0604020202020204" pitchFamily="34" charset="0"/>
                    </a:rPr>
                    <a:t>Feature Engineering</a:t>
                  </a:r>
                  <a:endParaRPr lang="en-US" sz="1200" b="1" kern="0" dirty="0">
                    <a:solidFill>
                      <a:schemeClr val="tx1"/>
                    </a:solidFill>
                    <a:latin typeface="Varela" panose="020B0604020202020204" charset="0"/>
                    <a:ea typeface="Cambria" panose="02040503050406030204" pitchFamily="18" charset="0"/>
                    <a:cs typeface="Arial" panose="020B0604020202020204" pitchFamily="34" charset="0"/>
                  </a:endParaRPr>
                </a:p>
              </p:txBody>
            </p:sp>
            <p:sp>
              <p:nvSpPr>
                <p:cNvPr id="546" name="Rectangle 545">
                  <a:extLst>
                    <a:ext uri="{FF2B5EF4-FFF2-40B4-BE49-F238E27FC236}">
                      <a16:creationId xmlns:a16="http://schemas.microsoft.com/office/drawing/2014/main" id="{974726E7-BCCA-DCFA-A97E-61FFB2C0BFD3}"/>
                    </a:ext>
                  </a:extLst>
                </p:cNvPr>
                <p:cNvSpPr/>
                <p:nvPr/>
              </p:nvSpPr>
              <p:spPr>
                <a:xfrm>
                  <a:off x="7663350" y="1639294"/>
                  <a:ext cx="3370823" cy="347739"/>
                </a:xfrm>
                <a:prstGeom prst="rect">
                  <a:avLst/>
                </a:prstGeom>
              </p:spPr>
              <p:txBody>
                <a:bodyPr wrap="square">
                  <a:spAutoFit/>
                </a:bodyPr>
                <a:lstStyle/>
                <a:p>
                  <a:pPr>
                    <a:defRPr/>
                  </a:pPr>
                  <a:r>
                    <a:rPr lang="en-US" sz="900" dirty="0">
                      <a:solidFill>
                        <a:schemeClr val="tx1">
                          <a:lumMod val="65000"/>
                          <a:lumOff val="35000"/>
                        </a:schemeClr>
                      </a:solidFill>
                      <a:latin typeface="Varela" panose="020B0604020202020204" charset="0"/>
                      <a:cs typeface="Arial" panose="020B0604020202020204" pitchFamily="34" charset="0"/>
                    </a:rPr>
                    <a:t>One Hot Encoding etc.</a:t>
                  </a:r>
                </a:p>
              </p:txBody>
            </p:sp>
          </p:grpSp>
          <p:grpSp>
            <p:nvGrpSpPr>
              <p:cNvPr id="539" name="Group 538">
                <a:extLst>
                  <a:ext uri="{FF2B5EF4-FFF2-40B4-BE49-F238E27FC236}">
                    <a16:creationId xmlns:a16="http://schemas.microsoft.com/office/drawing/2014/main" id="{66596084-1E63-1B97-A06B-05335469A02C}"/>
                  </a:ext>
                </a:extLst>
              </p:cNvPr>
              <p:cNvGrpSpPr/>
              <p:nvPr/>
            </p:nvGrpSpPr>
            <p:grpSpPr>
              <a:xfrm>
                <a:off x="8070398" y="4525661"/>
                <a:ext cx="3529905" cy="950807"/>
                <a:chOff x="7663350" y="1287721"/>
                <a:chExt cx="3370823" cy="907957"/>
              </a:xfrm>
            </p:grpSpPr>
            <p:sp>
              <p:nvSpPr>
                <p:cNvPr id="543" name="Rectangle 542">
                  <a:extLst>
                    <a:ext uri="{FF2B5EF4-FFF2-40B4-BE49-F238E27FC236}">
                      <a16:creationId xmlns:a16="http://schemas.microsoft.com/office/drawing/2014/main" id="{052768E1-E55C-9549-2347-78A80215A755}"/>
                    </a:ext>
                  </a:extLst>
                </p:cNvPr>
                <p:cNvSpPr/>
                <p:nvPr/>
              </p:nvSpPr>
              <p:spPr>
                <a:xfrm>
                  <a:off x="7663350" y="1287721"/>
                  <a:ext cx="2012315" cy="417287"/>
                </a:xfrm>
                <a:prstGeom prst="rect">
                  <a:avLst/>
                </a:prstGeom>
              </p:spPr>
              <p:txBody>
                <a:bodyPr wrap="none" anchor="ctr">
                  <a:spAutoFit/>
                </a:bodyPr>
                <a:lstStyle/>
                <a:p>
                  <a:pP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Train Test Split</a:t>
                  </a:r>
                </a:p>
              </p:txBody>
            </p:sp>
            <p:sp>
              <p:nvSpPr>
                <p:cNvPr id="544" name="Rectangle 543">
                  <a:extLst>
                    <a:ext uri="{FF2B5EF4-FFF2-40B4-BE49-F238E27FC236}">
                      <a16:creationId xmlns:a16="http://schemas.microsoft.com/office/drawing/2014/main" id="{9B81E88B-5684-C9EF-04B2-B6ACCF12D0E9}"/>
                    </a:ext>
                  </a:extLst>
                </p:cNvPr>
                <p:cNvSpPr/>
                <p:nvPr/>
              </p:nvSpPr>
              <p:spPr>
                <a:xfrm>
                  <a:off x="7663350" y="1639294"/>
                  <a:ext cx="3370823" cy="556384"/>
                </a:xfrm>
                <a:prstGeom prst="rect">
                  <a:avLst/>
                </a:prstGeom>
              </p:spPr>
              <p:txBody>
                <a:bodyPr wrap="square">
                  <a:spAutoFit/>
                </a:bodyPr>
                <a:lstStyle/>
                <a:p>
                  <a:pPr>
                    <a:defRPr/>
                  </a:pPr>
                  <a:r>
                    <a:rPr lang="en-US" sz="900" dirty="0">
                      <a:solidFill>
                        <a:schemeClr val="tx1">
                          <a:lumMod val="65000"/>
                          <a:lumOff val="35000"/>
                        </a:schemeClr>
                      </a:solidFill>
                      <a:latin typeface="Varela" panose="020B0604020202020204" charset="0"/>
                      <a:cs typeface="Arial" panose="020B0604020202020204" pitchFamily="34" charset="0"/>
                    </a:rPr>
                    <a:t>Split data into train and test dataset so I can evaluate models at the end.</a:t>
                  </a:r>
                </a:p>
              </p:txBody>
            </p:sp>
          </p:grpSp>
          <p:grpSp>
            <p:nvGrpSpPr>
              <p:cNvPr id="540" name="Group 539">
                <a:extLst>
                  <a:ext uri="{FF2B5EF4-FFF2-40B4-BE49-F238E27FC236}">
                    <a16:creationId xmlns:a16="http://schemas.microsoft.com/office/drawing/2014/main" id="{962FA4A9-8560-DBA0-ABD9-6B4C02D7148E}"/>
                  </a:ext>
                </a:extLst>
              </p:cNvPr>
              <p:cNvGrpSpPr/>
              <p:nvPr/>
            </p:nvGrpSpPr>
            <p:grpSpPr>
              <a:xfrm>
                <a:off x="4957659" y="5939460"/>
                <a:ext cx="3806803" cy="929040"/>
                <a:chOff x="5290446" y="1670855"/>
                <a:chExt cx="3635242" cy="887171"/>
              </a:xfrm>
            </p:grpSpPr>
            <p:sp>
              <p:nvSpPr>
                <p:cNvPr id="541" name="Rectangle 540">
                  <a:extLst>
                    <a:ext uri="{FF2B5EF4-FFF2-40B4-BE49-F238E27FC236}">
                      <a16:creationId xmlns:a16="http://schemas.microsoft.com/office/drawing/2014/main" id="{985DB54D-3F15-98C7-BA24-3CFAD251C8B2}"/>
                    </a:ext>
                  </a:extLst>
                </p:cNvPr>
                <p:cNvSpPr/>
                <p:nvPr/>
              </p:nvSpPr>
              <p:spPr>
                <a:xfrm>
                  <a:off x="5706445" y="1670855"/>
                  <a:ext cx="2096763" cy="417287"/>
                </a:xfrm>
                <a:prstGeom prst="rect">
                  <a:avLst/>
                </a:prstGeom>
              </p:spPr>
              <p:txBody>
                <a:bodyPr wrap="none" anchor="ctr">
                  <a:spAutoFit/>
                </a:bodyPr>
                <a:lstStyle/>
                <a:p>
                  <a:pPr>
                    <a:defRPr/>
                  </a:pPr>
                  <a:r>
                    <a:rPr lang="en-US" sz="1200" b="1" kern="0" dirty="0">
                      <a:solidFill>
                        <a:schemeClr val="tx1"/>
                      </a:solidFill>
                      <a:latin typeface="Varela" panose="020B0604020202020204" charset="0"/>
                      <a:ea typeface="Cambria" panose="02040503050406030204" pitchFamily="18" charset="0"/>
                      <a:cs typeface="Arial" panose="020B0604020202020204" pitchFamily="34" charset="0"/>
                    </a:rPr>
                    <a:t>Initial Modelling</a:t>
                  </a:r>
                </a:p>
              </p:txBody>
            </p:sp>
            <p:sp>
              <p:nvSpPr>
                <p:cNvPr id="542" name="Rectangle 541">
                  <a:extLst>
                    <a:ext uri="{FF2B5EF4-FFF2-40B4-BE49-F238E27FC236}">
                      <a16:creationId xmlns:a16="http://schemas.microsoft.com/office/drawing/2014/main" id="{1BF70074-070B-698E-644B-B2F4EEEEBE48}"/>
                    </a:ext>
                  </a:extLst>
                </p:cNvPr>
                <p:cNvSpPr/>
                <p:nvPr/>
              </p:nvSpPr>
              <p:spPr>
                <a:xfrm>
                  <a:off x="5290446" y="2001643"/>
                  <a:ext cx="3635242" cy="556383"/>
                </a:xfrm>
                <a:prstGeom prst="rect">
                  <a:avLst/>
                </a:prstGeom>
              </p:spPr>
              <p:txBody>
                <a:bodyPr wrap="square">
                  <a:spAutoFit/>
                </a:bodyPr>
                <a:lstStyle/>
                <a:p>
                  <a:pPr>
                    <a:defRPr/>
                  </a:pPr>
                  <a:r>
                    <a:rPr lang="en-US" sz="900" dirty="0">
                      <a:solidFill>
                        <a:schemeClr val="tx1">
                          <a:lumMod val="65000"/>
                          <a:lumOff val="35000"/>
                        </a:schemeClr>
                      </a:solidFill>
                      <a:latin typeface="Varela" panose="020B0604020202020204" charset="0"/>
                      <a:cs typeface="Arial" panose="020B0604020202020204" pitchFamily="34" charset="0"/>
                    </a:rPr>
                    <a:t>Create base models to see where I can improve and gain valuable insights.</a:t>
                  </a:r>
                </a:p>
              </p:txBody>
            </p:sp>
          </p:grpSp>
        </p:grpSp>
        <p:grpSp>
          <p:nvGrpSpPr>
            <p:cNvPr id="497" name="Group 496">
              <a:extLst>
                <a:ext uri="{FF2B5EF4-FFF2-40B4-BE49-F238E27FC236}">
                  <a16:creationId xmlns:a16="http://schemas.microsoft.com/office/drawing/2014/main" id="{33AF988E-EB05-A600-0C3E-2289A915DD6D}"/>
                </a:ext>
              </a:extLst>
            </p:cNvPr>
            <p:cNvGrpSpPr/>
            <p:nvPr/>
          </p:nvGrpSpPr>
          <p:grpSpPr>
            <a:xfrm>
              <a:off x="3900213" y="1523934"/>
              <a:ext cx="4388790" cy="4386100"/>
              <a:chOff x="4000500" y="1729767"/>
              <a:chExt cx="4191001" cy="4188433"/>
            </a:xfrm>
          </p:grpSpPr>
          <p:sp>
            <p:nvSpPr>
              <p:cNvPr id="498" name="Oval 497">
                <a:extLst>
                  <a:ext uri="{FF2B5EF4-FFF2-40B4-BE49-F238E27FC236}">
                    <a16:creationId xmlns:a16="http://schemas.microsoft.com/office/drawing/2014/main" id="{F70E015B-281F-715F-C87B-A3EA8344F4EA}"/>
                  </a:ext>
                </a:extLst>
              </p:cNvPr>
              <p:cNvSpPr/>
              <p:nvPr/>
            </p:nvSpPr>
            <p:spPr>
              <a:xfrm>
                <a:off x="4533902" y="2261886"/>
                <a:ext cx="3124198" cy="3124194"/>
              </a:xfrm>
              <a:prstGeom prst="ellipse">
                <a:avLst/>
              </a:prstGeom>
              <a:noFill/>
              <a:ln w="25400" cap="flat" cmpd="sng" algn="ctr">
                <a:solidFill>
                  <a:srgbClr val="000000">
                    <a:lumMod val="50000"/>
                    <a:lumOff val="50000"/>
                  </a:srgbClr>
                </a:solidFill>
                <a:prstDash val="solid"/>
                <a:miter lim="800000"/>
              </a:ln>
              <a:effectLst/>
            </p:spPr>
            <p:txBody>
              <a:bodyPr rtlCol="0" anchor="ctr"/>
              <a:lstStyle/>
              <a:p>
                <a:pPr algn="ctr" defTabSz="685800">
                  <a:defRPr/>
                </a:pPr>
                <a:endParaRPr lang="en-US" sz="1350" kern="0">
                  <a:solidFill>
                    <a:prstClr val="white"/>
                  </a:solidFill>
                  <a:latin typeface="Varela" panose="020B0604020202020204" charset="0"/>
                  <a:cs typeface="Arial" panose="020B0604020202020204" pitchFamily="34" charset="0"/>
                </a:endParaRPr>
              </a:p>
            </p:txBody>
          </p:sp>
          <p:grpSp>
            <p:nvGrpSpPr>
              <p:cNvPr id="499" name="Group 498">
                <a:extLst>
                  <a:ext uri="{FF2B5EF4-FFF2-40B4-BE49-F238E27FC236}">
                    <a16:creationId xmlns:a16="http://schemas.microsoft.com/office/drawing/2014/main" id="{6F90E2B4-A82C-F647-01D2-D85AFC1FEC88}"/>
                  </a:ext>
                </a:extLst>
              </p:cNvPr>
              <p:cNvGrpSpPr/>
              <p:nvPr/>
            </p:nvGrpSpPr>
            <p:grpSpPr>
              <a:xfrm>
                <a:off x="4000500" y="1729767"/>
                <a:ext cx="4191001" cy="4188433"/>
                <a:chOff x="4000500" y="1729767"/>
                <a:chExt cx="4191001" cy="4188433"/>
              </a:xfrm>
            </p:grpSpPr>
            <p:sp>
              <p:nvSpPr>
                <p:cNvPr id="528" name="Freeform: Shape 527">
                  <a:extLst>
                    <a:ext uri="{FF2B5EF4-FFF2-40B4-BE49-F238E27FC236}">
                      <a16:creationId xmlns:a16="http://schemas.microsoft.com/office/drawing/2014/main" id="{40F65338-A8F1-73B6-66BC-95F98E4F0FCE}"/>
                    </a:ext>
                  </a:extLst>
                </p:cNvPr>
                <p:cNvSpPr/>
                <p:nvPr/>
              </p:nvSpPr>
              <p:spPr>
                <a:xfrm>
                  <a:off x="4431352" y="1729767"/>
                  <a:ext cx="1613849" cy="1408771"/>
                </a:xfrm>
                <a:custGeom>
                  <a:avLst/>
                  <a:gdLst>
                    <a:gd name="connsiteX0" fmla="*/ 1613849 w 1613849"/>
                    <a:gd name="connsiteY0" fmla="*/ 0 h 1408771"/>
                    <a:gd name="connsiteX1" fmla="*/ 1613849 w 1613849"/>
                    <a:gd name="connsiteY1" fmla="*/ 996284 h 1408771"/>
                    <a:gd name="connsiteX2" fmla="*/ 1552261 w 1613849"/>
                    <a:gd name="connsiteY2" fmla="*/ 999394 h 1408771"/>
                    <a:gd name="connsiteX3" fmla="*/ 850990 w 1613849"/>
                    <a:gd name="connsiteY3" fmla="*/ 1353847 h 1408771"/>
                    <a:gd name="connsiteX4" fmla="*/ 809413 w 1613849"/>
                    <a:gd name="connsiteY4" fmla="*/ 1408771 h 1408771"/>
                    <a:gd name="connsiteX5" fmla="*/ 0 w 1613849"/>
                    <a:gd name="connsiteY5" fmla="*/ 820698 h 1408771"/>
                    <a:gd name="connsiteX6" fmla="*/ 113522 w 1613849"/>
                    <a:gd name="connsiteY6" fmla="*/ 683967 h 1408771"/>
                    <a:gd name="connsiteX7" fmla="*/ 1450397 w 1613849"/>
                    <a:gd name="connsiteY7" fmla="*/ 8253 h 1408771"/>
                    <a:gd name="connsiteX8" fmla="*/ 1613849 w 1613849"/>
                    <a:gd name="connsiteY8" fmla="*/ 0 h 140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849" h="1408771">
                      <a:moveTo>
                        <a:pt x="1613849" y="0"/>
                      </a:moveTo>
                      <a:lnTo>
                        <a:pt x="1613849" y="996284"/>
                      </a:lnTo>
                      <a:lnTo>
                        <a:pt x="1552261" y="999394"/>
                      </a:lnTo>
                      <a:cubicBezTo>
                        <a:pt x="1275118" y="1027540"/>
                        <a:pt x="1028411" y="1158640"/>
                        <a:pt x="850990" y="1353847"/>
                      </a:cubicBezTo>
                      <a:lnTo>
                        <a:pt x="809413" y="1408771"/>
                      </a:lnTo>
                      <a:lnTo>
                        <a:pt x="0" y="820698"/>
                      </a:lnTo>
                      <a:lnTo>
                        <a:pt x="113522" y="683967"/>
                      </a:lnTo>
                      <a:cubicBezTo>
                        <a:pt x="451750" y="311833"/>
                        <a:pt x="922062" y="61908"/>
                        <a:pt x="1450397" y="8253"/>
                      </a:cubicBezTo>
                      <a:lnTo>
                        <a:pt x="1613849" y="0"/>
                      </a:lnTo>
                      <a:close/>
                    </a:path>
                  </a:pathLst>
                </a:custGeom>
                <a:solidFill>
                  <a:srgbClr val="344555"/>
                </a:solidFill>
                <a:ln w="12700" cap="flat" cmpd="sng" algn="ctr">
                  <a:noFill/>
                  <a:prstDash val="solid"/>
                  <a:miter lim="800000"/>
                </a:ln>
                <a:effectLst/>
              </p:spPr>
              <p:txBody>
                <a:bodyPr rtlCol="0" anchor="ctr"/>
                <a:lstStyle/>
                <a:p>
                  <a:pPr algn="ctr" defTabSz="685800">
                    <a:defRPr/>
                  </a:pPr>
                  <a:endParaRPr lang="en-IN" sz="1350" kern="0">
                    <a:solidFill>
                      <a:prstClr val="white"/>
                    </a:solidFill>
                    <a:latin typeface="Varela" panose="020B0604020202020204" charset="0"/>
                    <a:cs typeface="Arial" panose="020B0604020202020204" pitchFamily="34" charset="0"/>
                  </a:endParaRPr>
                </a:p>
              </p:txBody>
            </p:sp>
            <p:sp>
              <p:nvSpPr>
                <p:cNvPr id="529" name="Freeform: Shape 528">
                  <a:extLst>
                    <a:ext uri="{FF2B5EF4-FFF2-40B4-BE49-F238E27FC236}">
                      <a16:creationId xmlns:a16="http://schemas.microsoft.com/office/drawing/2014/main" id="{7DA57DB4-2F41-2B7B-39E3-CB8E1D94F604}"/>
                    </a:ext>
                  </a:extLst>
                </p:cNvPr>
                <p:cNvSpPr/>
                <p:nvPr/>
              </p:nvSpPr>
              <p:spPr>
                <a:xfrm>
                  <a:off x="6146801" y="1729767"/>
                  <a:ext cx="1543781" cy="1363045"/>
                </a:xfrm>
                <a:custGeom>
                  <a:avLst/>
                  <a:gdLst>
                    <a:gd name="connsiteX0" fmla="*/ 0 w 1543781"/>
                    <a:gd name="connsiteY0" fmla="*/ 0 h 1363045"/>
                    <a:gd name="connsiteX1" fmla="*/ 163453 w 1543781"/>
                    <a:gd name="connsiteY1" fmla="*/ 8253 h 1363045"/>
                    <a:gd name="connsiteX2" fmla="*/ 1500327 w 1543781"/>
                    <a:gd name="connsiteY2" fmla="*/ 683967 h 1363045"/>
                    <a:gd name="connsiteX3" fmla="*/ 1543781 w 1543781"/>
                    <a:gd name="connsiteY3" fmla="*/ 736305 h 1363045"/>
                    <a:gd name="connsiteX4" fmla="*/ 769822 w 1543781"/>
                    <a:gd name="connsiteY4" fmla="*/ 1363045 h 1363045"/>
                    <a:gd name="connsiteX5" fmla="*/ 762859 w 1543781"/>
                    <a:gd name="connsiteY5" fmla="*/ 1353847 h 1363045"/>
                    <a:gd name="connsiteX6" fmla="*/ 61589 w 1543781"/>
                    <a:gd name="connsiteY6" fmla="*/ 999394 h 1363045"/>
                    <a:gd name="connsiteX7" fmla="*/ 0 w 1543781"/>
                    <a:gd name="connsiteY7" fmla="*/ 996284 h 1363045"/>
                    <a:gd name="connsiteX8" fmla="*/ 0 w 1543781"/>
                    <a:gd name="connsiteY8" fmla="*/ 0 h 136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781" h="1363045">
                      <a:moveTo>
                        <a:pt x="0" y="0"/>
                      </a:moveTo>
                      <a:lnTo>
                        <a:pt x="163453" y="8253"/>
                      </a:lnTo>
                      <a:cubicBezTo>
                        <a:pt x="691788" y="61908"/>
                        <a:pt x="1162099" y="311834"/>
                        <a:pt x="1500327" y="683967"/>
                      </a:cubicBezTo>
                      <a:lnTo>
                        <a:pt x="1543781" y="736305"/>
                      </a:lnTo>
                      <a:lnTo>
                        <a:pt x="769822" y="1363045"/>
                      </a:lnTo>
                      <a:lnTo>
                        <a:pt x="762859" y="1353847"/>
                      </a:lnTo>
                      <a:cubicBezTo>
                        <a:pt x="585438" y="1158640"/>
                        <a:pt x="338732" y="1027540"/>
                        <a:pt x="61589" y="999394"/>
                      </a:cubicBezTo>
                      <a:lnTo>
                        <a:pt x="0" y="996284"/>
                      </a:lnTo>
                      <a:lnTo>
                        <a:pt x="0" y="0"/>
                      </a:lnTo>
                      <a:close/>
                    </a:path>
                  </a:pathLst>
                </a:custGeom>
                <a:solidFill>
                  <a:srgbClr val="62A807"/>
                </a:solidFill>
                <a:ln w="12700" cap="flat" cmpd="sng" algn="ctr">
                  <a:noFill/>
                  <a:prstDash val="solid"/>
                  <a:miter lim="800000"/>
                </a:ln>
                <a:effectLst/>
              </p:spPr>
              <p:txBody>
                <a:bodyPr rtlCol="0" anchor="ctr"/>
                <a:lstStyle/>
                <a:p>
                  <a:pPr algn="ctr" defTabSz="685800">
                    <a:defRPr/>
                  </a:pPr>
                  <a:endParaRPr lang="en-IN" sz="1350" kern="0">
                    <a:solidFill>
                      <a:prstClr val="white"/>
                    </a:solidFill>
                    <a:latin typeface="Varela" panose="020B0604020202020204" charset="0"/>
                    <a:cs typeface="Arial" panose="020B0604020202020204" pitchFamily="34" charset="0"/>
                  </a:endParaRPr>
                </a:p>
              </p:txBody>
            </p:sp>
            <p:sp>
              <p:nvSpPr>
                <p:cNvPr id="530" name="Freeform: Shape 529">
                  <a:extLst>
                    <a:ext uri="{FF2B5EF4-FFF2-40B4-BE49-F238E27FC236}">
                      <a16:creationId xmlns:a16="http://schemas.microsoft.com/office/drawing/2014/main" id="{85D0445D-88E3-18A6-C61B-6B74FB5D13D9}"/>
                    </a:ext>
                  </a:extLst>
                </p:cNvPr>
                <p:cNvSpPr/>
                <p:nvPr/>
              </p:nvSpPr>
              <p:spPr>
                <a:xfrm>
                  <a:off x="6977978" y="2544246"/>
                  <a:ext cx="1213523" cy="1664128"/>
                </a:xfrm>
                <a:custGeom>
                  <a:avLst/>
                  <a:gdLst>
                    <a:gd name="connsiteX0" fmla="*/ 777510 w 1213523"/>
                    <a:gd name="connsiteY0" fmla="*/ 0 h 1664128"/>
                    <a:gd name="connsiteX1" fmla="*/ 789650 w 1213523"/>
                    <a:gd name="connsiteY1" fmla="*/ 14621 h 1664128"/>
                    <a:gd name="connsiteX2" fmla="*/ 1213523 w 1213523"/>
                    <a:gd name="connsiteY2" fmla="*/ 1278454 h 1664128"/>
                    <a:gd name="connsiteX3" fmla="*/ 1193193 w 1213523"/>
                    <a:gd name="connsiteY3" fmla="*/ 1571513 h 1664128"/>
                    <a:gd name="connsiteX4" fmla="*/ 1176957 w 1213523"/>
                    <a:gd name="connsiteY4" fmla="*/ 1664128 h 1664128"/>
                    <a:gd name="connsiteX5" fmla="*/ 201089 w 1213523"/>
                    <a:gd name="connsiteY5" fmla="*/ 1456701 h 1664128"/>
                    <a:gd name="connsiteX6" fmla="*/ 208407 w 1213523"/>
                    <a:gd name="connsiteY6" fmla="*/ 1418454 h 1664128"/>
                    <a:gd name="connsiteX7" fmla="*/ 217238 w 1213523"/>
                    <a:gd name="connsiteY7" fmla="*/ 1278454 h 1664128"/>
                    <a:gd name="connsiteX8" fmla="*/ 51150 w 1213523"/>
                    <a:gd name="connsiteY8" fmla="*/ 697184 h 1664128"/>
                    <a:gd name="connsiteX9" fmla="*/ 0 w 1213523"/>
                    <a:gd name="connsiteY9" fmla="*/ 629615 h 1664128"/>
                    <a:gd name="connsiteX10" fmla="*/ 777510 w 1213523"/>
                    <a:gd name="connsiteY10" fmla="*/ 0 h 166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23" h="1664128">
                      <a:moveTo>
                        <a:pt x="777510" y="0"/>
                      </a:moveTo>
                      <a:lnTo>
                        <a:pt x="789650" y="14621"/>
                      </a:lnTo>
                      <a:cubicBezTo>
                        <a:pt x="1055694" y="365959"/>
                        <a:pt x="1213523" y="803775"/>
                        <a:pt x="1213523" y="1278454"/>
                      </a:cubicBezTo>
                      <a:cubicBezTo>
                        <a:pt x="1213523" y="1377911"/>
                        <a:pt x="1206594" y="1475749"/>
                        <a:pt x="1193193" y="1571513"/>
                      </a:cubicBezTo>
                      <a:lnTo>
                        <a:pt x="1176957" y="1664128"/>
                      </a:lnTo>
                      <a:lnTo>
                        <a:pt x="201089" y="1456701"/>
                      </a:lnTo>
                      <a:lnTo>
                        <a:pt x="208407" y="1418454"/>
                      </a:lnTo>
                      <a:cubicBezTo>
                        <a:pt x="214234" y="1372609"/>
                        <a:pt x="217238" y="1325882"/>
                        <a:pt x="217238" y="1278454"/>
                      </a:cubicBezTo>
                      <a:cubicBezTo>
                        <a:pt x="217238" y="1065028"/>
                        <a:pt x="156412" y="865808"/>
                        <a:pt x="51150" y="697184"/>
                      </a:cubicBezTo>
                      <a:lnTo>
                        <a:pt x="0" y="629615"/>
                      </a:lnTo>
                      <a:lnTo>
                        <a:pt x="777510" y="0"/>
                      </a:lnTo>
                      <a:close/>
                    </a:path>
                  </a:pathLst>
                </a:custGeom>
                <a:solidFill>
                  <a:srgbClr val="00838D"/>
                </a:solidFill>
                <a:ln w="12700" cap="flat" cmpd="sng" algn="ctr">
                  <a:noFill/>
                  <a:prstDash val="solid"/>
                  <a:miter lim="800000"/>
                </a:ln>
                <a:effectLst/>
              </p:spPr>
              <p:txBody>
                <a:bodyPr rtlCol="0" anchor="ctr"/>
                <a:lstStyle/>
                <a:p>
                  <a:pPr algn="ctr" defTabSz="685800">
                    <a:defRPr/>
                  </a:pPr>
                  <a:endParaRPr lang="en-IN" sz="1350" kern="0">
                    <a:solidFill>
                      <a:prstClr val="white"/>
                    </a:solidFill>
                    <a:latin typeface="Varela" panose="020B0604020202020204" charset="0"/>
                    <a:cs typeface="Arial" panose="020B0604020202020204" pitchFamily="34" charset="0"/>
                  </a:endParaRPr>
                </a:p>
              </p:txBody>
            </p:sp>
            <p:sp>
              <p:nvSpPr>
                <p:cNvPr id="531" name="Freeform: Shape 530">
                  <a:extLst>
                    <a:ext uri="{FF2B5EF4-FFF2-40B4-BE49-F238E27FC236}">
                      <a16:creationId xmlns:a16="http://schemas.microsoft.com/office/drawing/2014/main" id="{9C753956-0B5E-880D-1AEE-CFACD18F34F4}"/>
                    </a:ext>
                  </a:extLst>
                </p:cNvPr>
                <p:cNvSpPr/>
                <p:nvPr/>
              </p:nvSpPr>
              <p:spPr>
                <a:xfrm>
                  <a:off x="4000500" y="2633589"/>
                  <a:ext cx="1178930" cy="1681764"/>
                </a:xfrm>
                <a:custGeom>
                  <a:avLst/>
                  <a:gdLst>
                    <a:gd name="connsiteX0" fmla="*/ 372412 w 1178930"/>
                    <a:gd name="connsiteY0" fmla="*/ 0 h 1681764"/>
                    <a:gd name="connsiteX1" fmla="*/ 1178930 w 1178930"/>
                    <a:gd name="connsiteY1" fmla="*/ 585970 h 1681764"/>
                    <a:gd name="connsiteX2" fmla="*/ 1162374 w 1178930"/>
                    <a:gd name="connsiteY2" fmla="*/ 607841 h 1681764"/>
                    <a:gd name="connsiteX3" fmla="*/ 996285 w 1178930"/>
                    <a:gd name="connsiteY3" fmla="*/ 1189111 h 1681764"/>
                    <a:gd name="connsiteX4" fmla="*/ 1018617 w 1178930"/>
                    <a:gd name="connsiteY4" fmla="*/ 1410641 h 1681764"/>
                    <a:gd name="connsiteX5" fmla="*/ 1022091 w 1178930"/>
                    <a:gd name="connsiteY5" fmla="*/ 1424149 h 1681764"/>
                    <a:gd name="connsiteX6" fmla="*/ 60659 w 1178930"/>
                    <a:gd name="connsiteY6" fmla="*/ 1681764 h 1681764"/>
                    <a:gd name="connsiteX7" fmla="*/ 42573 w 1178930"/>
                    <a:gd name="connsiteY7" fmla="*/ 1611428 h 1681764"/>
                    <a:gd name="connsiteX8" fmla="*/ 0 w 1178930"/>
                    <a:gd name="connsiteY8" fmla="*/ 1189111 h 1681764"/>
                    <a:gd name="connsiteX9" fmla="*/ 316625 w 1178930"/>
                    <a:gd name="connsiteY9" fmla="*/ 81002 h 1681764"/>
                    <a:gd name="connsiteX10" fmla="*/ 372412 w 1178930"/>
                    <a:gd name="connsiteY10" fmla="*/ 0 h 168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8930" h="1681764">
                      <a:moveTo>
                        <a:pt x="372412" y="0"/>
                      </a:moveTo>
                      <a:lnTo>
                        <a:pt x="1178930" y="585970"/>
                      </a:lnTo>
                      <a:lnTo>
                        <a:pt x="1162374" y="607841"/>
                      </a:lnTo>
                      <a:cubicBezTo>
                        <a:pt x="1057111" y="776465"/>
                        <a:pt x="996285" y="975685"/>
                        <a:pt x="996285" y="1189111"/>
                      </a:cubicBezTo>
                      <a:cubicBezTo>
                        <a:pt x="996285" y="1264996"/>
                        <a:pt x="1003975" y="1339085"/>
                        <a:pt x="1018617" y="1410641"/>
                      </a:cubicBezTo>
                      <a:lnTo>
                        <a:pt x="1022091" y="1424149"/>
                      </a:lnTo>
                      <a:lnTo>
                        <a:pt x="60659" y="1681764"/>
                      </a:lnTo>
                      <a:lnTo>
                        <a:pt x="42573" y="1611428"/>
                      </a:lnTo>
                      <a:cubicBezTo>
                        <a:pt x="14659" y="1475016"/>
                        <a:pt x="0" y="1333775"/>
                        <a:pt x="0" y="1189111"/>
                      </a:cubicBezTo>
                      <a:cubicBezTo>
                        <a:pt x="0" y="782243"/>
                        <a:pt x="115957" y="402459"/>
                        <a:pt x="316625" y="81002"/>
                      </a:cubicBezTo>
                      <a:lnTo>
                        <a:pt x="372412" y="0"/>
                      </a:lnTo>
                      <a:close/>
                    </a:path>
                  </a:pathLst>
                </a:custGeom>
                <a:solidFill>
                  <a:srgbClr val="62A807"/>
                </a:solidFill>
                <a:ln w="12700" cap="flat" cmpd="sng" algn="ctr">
                  <a:noFill/>
                  <a:prstDash val="solid"/>
                  <a:miter lim="800000"/>
                </a:ln>
                <a:effectLst/>
              </p:spPr>
              <p:txBody>
                <a:bodyPr rtlCol="0" anchor="ctr"/>
                <a:lstStyle/>
                <a:p>
                  <a:pPr algn="ctr" defTabSz="685800">
                    <a:defRPr/>
                  </a:pPr>
                  <a:endParaRPr lang="en-IN" sz="1350" kern="0">
                    <a:solidFill>
                      <a:prstClr val="white"/>
                    </a:solidFill>
                    <a:latin typeface="Varela" panose="020B0604020202020204" charset="0"/>
                    <a:cs typeface="Arial" panose="020B0604020202020204" pitchFamily="34" charset="0"/>
                  </a:endParaRPr>
                </a:p>
              </p:txBody>
            </p:sp>
            <p:sp>
              <p:nvSpPr>
                <p:cNvPr id="532" name="Freeform: Shape 531">
                  <a:extLst>
                    <a:ext uri="{FF2B5EF4-FFF2-40B4-BE49-F238E27FC236}">
                      <a16:creationId xmlns:a16="http://schemas.microsoft.com/office/drawing/2014/main" id="{7096F760-B90B-D3D3-B62C-9A4276F4134B}"/>
                    </a:ext>
                  </a:extLst>
                </p:cNvPr>
                <p:cNvSpPr/>
                <p:nvPr/>
              </p:nvSpPr>
              <p:spPr>
                <a:xfrm>
                  <a:off x="6634320" y="4126996"/>
                  <a:ext cx="1494444" cy="1565763"/>
                </a:xfrm>
                <a:custGeom>
                  <a:avLst/>
                  <a:gdLst>
                    <a:gd name="connsiteX0" fmla="*/ 520084 w 1494444"/>
                    <a:gd name="connsiteY0" fmla="*/ 0 h 1565763"/>
                    <a:gd name="connsiteX1" fmla="*/ 1494444 w 1494444"/>
                    <a:gd name="connsiteY1" fmla="*/ 207107 h 1565763"/>
                    <a:gd name="connsiteX2" fmla="*/ 1472538 w 1494444"/>
                    <a:gd name="connsiteY2" fmla="*/ 295700 h 1565763"/>
                    <a:gd name="connsiteX3" fmla="*/ 455372 w 1494444"/>
                    <a:gd name="connsiteY3" fmla="*/ 1564616 h 1565763"/>
                    <a:gd name="connsiteX4" fmla="*/ 452990 w 1494444"/>
                    <a:gd name="connsiteY4" fmla="*/ 1565763 h 1565763"/>
                    <a:gd name="connsiteX5" fmla="*/ 0 w 1494444"/>
                    <a:gd name="connsiteY5" fmla="*/ 676721 h 1565763"/>
                    <a:gd name="connsiteX6" fmla="*/ 71114 w 1494444"/>
                    <a:gd name="connsiteY6" fmla="*/ 633518 h 1565763"/>
                    <a:gd name="connsiteX7" fmla="*/ 479502 w 1494444"/>
                    <a:gd name="connsiteY7" fmla="*/ 125086 h 1565763"/>
                    <a:gd name="connsiteX8" fmla="*/ 520084 w 1494444"/>
                    <a:gd name="connsiteY8" fmla="*/ 0 h 156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4444" h="1565763">
                      <a:moveTo>
                        <a:pt x="520084" y="0"/>
                      </a:moveTo>
                      <a:lnTo>
                        <a:pt x="1494444" y="207107"/>
                      </a:lnTo>
                      <a:lnTo>
                        <a:pt x="1472538" y="295700"/>
                      </a:lnTo>
                      <a:cubicBezTo>
                        <a:pt x="1317201" y="842648"/>
                        <a:pt x="945287" y="1298478"/>
                        <a:pt x="455372" y="1564616"/>
                      </a:cubicBezTo>
                      <a:lnTo>
                        <a:pt x="452990" y="1565763"/>
                      </a:lnTo>
                      <a:lnTo>
                        <a:pt x="0" y="676721"/>
                      </a:lnTo>
                      <a:lnTo>
                        <a:pt x="71114" y="633518"/>
                      </a:lnTo>
                      <a:cubicBezTo>
                        <a:pt x="253860" y="510057"/>
                        <a:pt x="397483" y="333086"/>
                        <a:pt x="479502" y="125086"/>
                      </a:cubicBezTo>
                      <a:lnTo>
                        <a:pt x="520084" y="0"/>
                      </a:lnTo>
                      <a:close/>
                    </a:path>
                  </a:pathLst>
                </a:custGeom>
                <a:solidFill>
                  <a:srgbClr val="344555"/>
                </a:solidFill>
                <a:ln w="12700" cap="flat" cmpd="sng" algn="ctr">
                  <a:noFill/>
                  <a:prstDash val="solid"/>
                  <a:miter lim="800000"/>
                </a:ln>
                <a:effectLst/>
              </p:spPr>
              <p:txBody>
                <a:bodyPr rtlCol="0" anchor="ctr"/>
                <a:lstStyle/>
                <a:p>
                  <a:pPr algn="ctr" defTabSz="685800">
                    <a:defRPr/>
                  </a:pPr>
                  <a:endParaRPr lang="en-IN" sz="1350" kern="0" dirty="0">
                    <a:solidFill>
                      <a:prstClr val="white"/>
                    </a:solidFill>
                    <a:latin typeface="Varela" panose="020B0604020202020204" charset="0"/>
                    <a:cs typeface="Arial" panose="020B0604020202020204" pitchFamily="34" charset="0"/>
                  </a:endParaRPr>
                </a:p>
              </p:txBody>
            </p:sp>
            <p:sp>
              <p:nvSpPr>
                <p:cNvPr id="533" name="Freeform: Shape 532">
                  <a:extLst>
                    <a:ext uri="{FF2B5EF4-FFF2-40B4-BE49-F238E27FC236}">
                      <a16:creationId xmlns:a16="http://schemas.microsoft.com/office/drawing/2014/main" id="{44854265-3195-F28C-CA11-0EED6559BF8C}"/>
                    </a:ext>
                  </a:extLst>
                </p:cNvPr>
                <p:cNvSpPr/>
                <p:nvPr/>
              </p:nvSpPr>
              <p:spPr>
                <a:xfrm>
                  <a:off x="4086461" y="4155968"/>
                  <a:ext cx="1516922" cy="1558806"/>
                </a:xfrm>
                <a:custGeom>
                  <a:avLst/>
                  <a:gdLst>
                    <a:gd name="connsiteX0" fmla="*/ 962083 w 1516922"/>
                    <a:gd name="connsiteY0" fmla="*/ 0 h 1558806"/>
                    <a:gd name="connsiteX1" fmla="*/ 996706 w 1516922"/>
                    <a:gd name="connsiteY1" fmla="*/ 94596 h 1558806"/>
                    <a:gd name="connsiteX2" fmla="*/ 1394958 w 1516922"/>
                    <a:gd name="connsiteY2" fmla="*/ 578219 h 1558806"/>
                    <a:gd name="connsiteX3" fmla="*/ 1516922 w 1516922"/>
                    <a:gd name="connsiteY3" fmla="*/ 648320 h 1558806"/>
                    <a:gd name="connsiteX4" fmla="*/ 1111547 w 1516922"/>
                    <a:gd name="connsiteY4" fmla="*/ 1558806 h 1558806"/>
                    <a:gd name="connsiteX5" fmla="*/ 1033049 w 1516922"/>
                    <a:gd name="connsiteY5" fmla="*/ 1521283 h 1558806"/>
                    <a:gd name="connsiteX6" fmla="*/ 8249 w 1516922"/>
                    <a:gd name="connsiteY6" fmla="*/ 289870 h 1558806"/>
                    <a:gd name="connsiteX7" fmla="*/ 0 w 1516922"/>
                    <a:gd name="connsiteY7" fmla="*/ 257790 h 1558806"/>
                    <a:gd name="connsiteX8" fmla="*/ 962083 w 1516922"/>
                    <a:gd name="connsiteY8" fmla="*/ 0 h 155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922" h="1558806">
                      <a:moveTo>
                        <a:pt x="962083" y="0"/>
                      </a:moveTo>
                      <a:lnTo>
                        <a:pt x="996706" y="94596"/>
                      </a:lnTo>
                      <a:cubicBezTo>
                        <a:pt x="1080141" y="291859"/>
                        <a:pt x="1219522" y="459697"/>
                        <a:pt x="1394958" y="578219"/>
                      </a:cubicBezTo>
                      <a:lnTo>
                        <a:pt x="1516922" y="648320"/>
                      </a:lnTo>
                      <a:lnTo>
                        <a:pt x="1111547" y="1558806"/>
                      </a:lnTo>
                      <a:lnTo>
                        <a:pt x="1033049" y="1521283"/>
                      </a:lnTo>
                      <a:cubicBezTo>
                        <a:pt x="547058" y="1264861"/>
                        <a:pt x="174070" y="823003"/>
                        <a:pt x="8249" y="289870"/>
                      </a:cubicBezTo>
                      <a:lnTo>
                        <a:pt x="0" y="257790"/>
                      </a:lnTo>
                      <a:lnTo>
                        <a:pt x="962083" y="0"/>
                      </a:lnTo>
                      <a:close/>
                    </a:path>
                  </a:pathLst>
                </a:custGeom>
                <a:solidFill>
                  <a:srgbClr val="00838D"/>
                </a:solidFill>
                <a:ln w="12700" cap="flat" cmpd="sng" algn="ctr">
                  <a:noFill/>
                  <a:prstDash val="solid"/>
                  <a:miter lim="800000"/>
                </a:ln>
                <a:effectLst/>
              </p:spPr>
              <p:txBody>
                <a:bodyPr rtlCol="0" anchor="ctr"/>
                <a:lstStyle/>
                <a:p>
                  <a:pPr algn="ctr" defTabSz="685800">
                    <a:defRPr/>
                  </a:pPr>
                  <a:endParaRPr lang="en-IN" sz="1350" kern="0">
                    <a:solidFill>
                      <a:prstClr val="white"/>
                    </a:solidFill>
                    <a:latin typeface="Varela" panose="020B0604020202020204" charset="0"/>
                    <a:cs typeface="Arial" panose="020B0604020202020204" pitchFamily="34" charset="0"/>
                  </a:endParaRPr>
                </a:p>
              </p:txBody>
            </p:sp>
            <p:sp>
              <p:nvSpPr>
                <p:cNvPr id="534" name="Freeform: Shape 533">
                  <a:extLst>
                    <a:ext uri="{FF2B5EF4-FFF2-40B4-BE49-F238E27FC236}">
                      <a16:creationId xmlns:a16="http://schemas.microsoft.com/office/drawing/2014/main" id="{8FAFF83D-BCBF-A82B-77EF-4AEEB9AF6296}"/>
                    </a:ext>
                  </a:extLst>
                </p:cNvPr>
                <p:cNvSpPr/>
                <p:nvPr/>
              </p:nvSpPr>
              <p:spPr>
                <a:xfrm>
                  <a:off x="5290466" y="4823466"/>
                  <a:ext cx="1710437" cy="1094734"/>
                </a:xfrm>
                <a:custGeom>
                  <a:avLst/>
                  <a:gdLst>
                    <a:gd name="connsiteX0" fmla="*/ 1258451 w 1710437"/>
                    <a:gd name="connsiteY0" fmla="*/ 0 h 1094734"/>
                    <a:gd name="connsiteX1" fmla="*/ 1710437 w 1710437"/>
                    <a:gd name="connsiteY1" fmla="*/ 887071 h 1094734"/>
                    <a:gd name="connsiteX2" fmla="*/ 1621199 w 1710437"/>
                    <a:gd name="connsiteY2" fmla="*/ 930059 h 1094734"/>
                    <a:gd name="connsiteX3" fmla="*/ 805535 w 1710437"/>
                    <a:gd name="connsiteY3" fmla="*/ 1094734 h 1094734"/>
                    <a:gd name="connsiteX4" fmla="*/ 133447 w 1710437"/>
                    <a:gd name="connsiteY4" fmla="*/ 984633 h 1094734"/>
                    <a:gd name="connsiteX5" fmla="*/ 0 w 1710437"/>
                    <a:gd name="connsiteY5" fmla="*/ 933440 h 1094734"/>
                    <a:gd name="connsiteX6" fmla="*/ 406435 w 1710437"/>
                    <a:gd name="connsiteY6" fmla="*/ 20572 h 1094734"/>
                    <a:gd name="connsiteX7" fmla="*/ 478662 w 1710437"/>
                    <a:gd name="connsiteY7" fmla="*/ 49031 h 1094734"/>
                    <a:gd name="connsiteX8" fmla="*/ 805535 w 1710437"/>
                    <a:gd name="connsiteY8" fmla="*/ 98449 h 1094734"/>
                    <a:gd name="connsiteX9" fmla="*/ 1233399 w 1710437"/>
                    <a:gd name="connsiteY9" fmla="*/ 12068 h 1094734"/>
                    <a:gd name="connsiteX10" fmla="*/ 1258451 w 1710437"/>
                    <a:gd name="connsiteY10" fmla="*/ 0 h 10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0437" h="1094734">
                      <a:moveTo>
                        <a:pt x="1258451" y="0"/>
                      </a:moveTo>
                      <a:lnTo>
                        <a:pt x="1710437" y="887071"/>
                      </a:lnTo>
                      <a:lnTo>
                        <a:pt x="1621199" y="930059"/>
                      </a:lnTo>
                      <a:cubicBezTo>
                        <a:pt x="1370496" y="1036098"/>
                        <a:pt x="1094863" y="1094734"/>
                        <a:pt x="805535" y="1094734"/>
                      </a:cubicBezTo>
                      <a:cubicBezTo>
                        <a:pt x="570456" y="1094734"/>
                        <a:pt x="344418" y="1056025"/>
                        <a:pt x="133447" y="984633"/>
                      </a:cubicBezTo>
                      <a:lnTo>
                        <a:pt x="0" y="933440"/>
                      </a:lnTo>
                      <a:lnTo>
                        <a:pt x="406435" y="20572"/>
                      </a:lnTo>
                      <a:lnTo>
                        <a:pt x="478662" y="49031"/>
                      </a:lnTo>
                      <a:cubicBezTo>
                        <a:pt x="581921" y="81148"/>
                        <a:pt x="691708" y="98449"/>
                        <a:pt x="805535" y="98449"/>
                      </a:cubicBezTo>
                      <a:cubicBezTo>
                        <a:pt x="957305" y="98449"/>
                        <a:pt x="1101891" y="67691"/>
                        <a:pt x="1233399" y="12068"/>
                      </a:cubicBezTo>
                      <a:lnTo>
                        <a:pt x="1258451" y="0"/>
                      </a:lnTo>
                      <a:close/>
                    </a:path>
                  </a:pathLst>
                </a:custGeom>
                <a:solidFill>
                  <a:srgbClr val="62A807"/>
                </a:solidFill>
                <a:ln w="12700" cap="flat" cmpd="sng" algn="ctr">
                  <a:noFill/>
                  <a:prstDash val="solid"/>
                  <a:miter lim="800000"/>
                </a:ln>
                <a:effectLst/>
              </p:spPr>
              <p:txBody>
                <a:bodyPr rtlCol="0" anchor="ctr"/>
                <a:lstStyle/>
                <a:p>
                  <a:pPr algn="ctr" defTabSz="685800">
                    <a:defRPr/>
                  </a:pPr>
                  <a:endParaRPr lang="en-IN" sz="1350" kern="0" dirty="0">
                    <a:solidFill>
                      <a:prstClr val="white"/>
                    </a:solidFill>
                    <a:latin typeface="Varela" panose="020B0604020202020204" charset="0"/>
                    <a:cs typeface="Arial" panose="020B0604020202020204" pitchFamily="34" charset="0"/>
                  </a:endParaRPr>
                </a:p>
              </p:txBody>
            </p:sp>
          </p:grpSp>
        </p:grpSp>
      </p:grpSp>
      <p:sp>
        <p:nvSpPr>
          <p:cNvPr id="557" name="Rectangle 556">
            <a:extLst>
              <a:ext uri="{FF2B5EF4-FFF2-40B4-BE49-F238E27FC236}">
                <a16:creationId xmlns:a16="http://schemas.microsoft.com/office/drawing/2014/main" id="{A2C0FFDC-6E10-0338-3972-8920FB31D532}"/>
              </a:ext>
            </a:extLst>
          </p:cNvPr>
          <p:cNvSpPr/>
          <p:nvPr/>
        </p:nvSpPr>
        <p:spPr>
          <a:xfrm>
            <a:off x="3556367" y="2170904"/>
            <a:ext cx="1420551" cy="276999"/>
          </a:xfrm>
          <a:prstGeom prst="rect">
            <a:avLst/>
          </a:prstGeom>
        </p:spPr>
        <p:txBody>
          <a:bodyPr wrap="square">
            <a:spAutoFit/>
          </a:bodyPr>
          <a:lstStyle/>
          <a:p>
            <a:pPr algn="ctr"/>
            <a:r>
              <a:rPr lang="en-US" sz="1200" b="1" dirty="0">
                <a:solidFill>
                  <a:schemeClr val="tx1"/>
                </a:solidFill>
                <a:latin typeface="Varela" panose="020B0604020202020204" charset="0"/>
                <a:cs typeface="Arial" panose="020B0604020202020204" pitchFamily="34" charset="0"/>
              </a:rPr>
              <a:t>AGENDA</a:t>
            </a:r>
          </a:p>
        </p:txBody>
      </p:sp>
      <p:sp>
        <p:nvSpPr>
          <p:cNvPr id="558" name="Google Shape;10138;p89">
            <a:extLst>
              <a:ext uri="{FF2B5EF4-FFF2-40B4-BE49-F238E27FC236}">
                <a16:creationId xmlns:a16="http://schemas.microsoft.com/office/drawing/2014/main" id="{2376B898-7220-6CE3-3401-58ED899193AC}"/>
              </a:ext>
            </a:extLst>
          </p:cNvPr>
          <p:cNvSpPr/>
          <p:nvPr/>
        </p:nvSpPr>
        <p:spPr>
          <a:xfrm>
            <a:off x="4584083" y="1233725"/>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10342;p90">
            <a:extLst>
              <a:ext uri="{FF2B5EF4-FFF2-40B4-BE49-F238E27FC236}">
                <a16:creationId xmlns:a16="http://schemas.microsoft.com/office/drawing/2014/main" id="{8B057F2C-25A1-9D46-093E-4330FA5C3E28}"/>
              </a:ext>
            </a:extLst>
          </p:cNvPr>
          <p:cNvGrpSpPr/>
          <p:nvPr/>
        </p:nvGrpSpPr>
        <p:grpSpPr>
          <a:xfrm>
            <a:off x="5088686" y="1963084"/>
            <a:ext cx="366963" cy="352768"/>
            <a:chOff x="-31889075" y="2658950"/>
            <a:chExt cx="302475" cy="290775"/>
          </a:xfrm>
          <a:solidFill>
            <a:schemeClr val="tx1"/>
          </a:solidFill>
        </p:grpSpPr>
        <p:sp>
          <p:nvSpPr>
            <p:cNvPr id="560" name="Google Shape;10343;p90">
              <a:extLst>
                <a:ext uri="{FF2B5EF4-FFF2-40B4-BE49-F238E27FC236}">
                  <a16:creationId xmlns:a16="http://schemas.microsoft.com/office/drawing/2014/main" id="{FA36CD26-70A1-58FF-5BA7-445464C67AE8}"/>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344;p90">
              <a:extLst>
                <a:ext uri="{FF2B5EF4-FFF2-40B4-BE49-F238E27FC236}">
                  <a16:creationId xmlns:a16="http://schemas.microsoft.com/office/drawing/2014/main" id="{4F6DA3B3-4850-B283-192B-0E9E7B89FE7C}"/>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10855;p91">
            <a:extLst>
              <a:ext uri="{FF2B5EF4-FFF2-40B4-BE49-F238E27FC236}">
                <a16:creationId xmlns:a16="http://schemas.microsoft.com/office/drawing/2014/main" id="{ECC788CF-C932-2D44-2EE3-99ADA98CE089}"/>
              </a:ext>
            </a:extLst>
          </p:cNvPr>
          <p:cNvSpPr/>
          <p:nvPr/>
        </p:nvSpPr>
        <p:spPr>
          <a:xfrm>
            <a:off x="4913968" y="2789018"/>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177;p89">
            <a:extLst>
              <a:ext uri="{FF2B5EF4-FFF2-40B4-BE49-F238E27FC236}">
                <a16:creationId xmlns:a16="http://schemas.microsoft.com/office/drawing/2014/main" id="{9F484E6B-DC2A-D9E4-3B07-F7C98B1FBAAE}"/>
              </a:ext>
            </a:extLst>
          </p:cNvPr>
          <p:cNvSpPr/>
          <p:nvPr/>
        </p:nvSpPr>
        <p:spPr>
          <a:xfrm>
            <a:off x="4149842" y="3213890"/>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123;p89">
            <a:extLst>
              <a:ext uri="{FF2B5EF4-FFF2-40B4-BE49-F238E27FC236}">
                <a16:creationId xmlns:a16="http://schemas.microsoft.com/office/drawing/2014/main" id="{347C93E9-0943-1A7B-DC5C-9C7644FD8EF8}"/>
              </a:ext>
            </a:extLst>
          </p:cNvPr>
          <p:cNvSpPr/>
          <p:nvPr/>
        </p:nvSpPr>
        <p:spPr>
          <a:xfrm>
            <a:off x="3089852" y="198637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9387;p87">
            <a:extLst>
              <a:ext uri="{FF2B5EF4-FFF2-40B4-BE49-F238E27FC236}">
                <a16:creationId xmlns:a16="http://schemas.microsoft.com/office/drawing/2014/main" id="{13FA3019-089E-84BF-871D-14B012CCDD13}"/>
              </a:ext>
            </a:extLst>
          </p:cNvPr>
          <p:cNvSpPr/>
          <p:nvPr/>
        </p:nvSpPr>
        <p:spPr>
          <a:xfrm>
            <a:off x="3326520" y="2855393"/>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 name="Google Shape;10031;p89">
            <a:extLst>
              <a:ext uri="{FF2B5EF4-FFF2-40B4-BE49-F238E27FC236}">
                <a16:creationId xmlns:a16="http://schemas.microsoft.com/office/drawing/2014/main" id="{7D3390F9-CA98-B129-639E-5E9CF28B3CD5}"/>
              </a:ext>
            </a:extLst>
          </p:cNvPr>
          <p:cNvSpPr/>
          <p:nvPr/>
        </p:nvSpPr>
        <p:spPr>
          <a:xfrm>
            <a:off x="3672648" y="1249564"/>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7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714800" y="1663350"/>
            <a:ext cx="42261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Insights</a:t>
            </a:r>
            <a:endParaRPr dirty="0"/>
          </a:p>
        </p:txBody>
      </p:sp>
      <p:sp>
        <p:nvSpPr>
          <p:cNvPr id="448" name="Google Shape;448;p45"/>
          <p:cNvSpPr txBox="1">
            <a:spLocks noGrp="1"/>
          </p:cNvSpPr>
          <p:nvPr>
            <p:ph type="title" idx="2"/>
          </p:nvPr>
        </p:nvSpPr>
        <p:spPr>
          <a:xfrm>
            <a:off x="714800" y="464178"/>
            <a:ext cx="20958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450" name="Google Shape;450;p45"/>
          <p:cNvCxnSpPr/>
          <p:nvPr/>
        </p:nvCxnSpPr>
        <p:spPr>
          <a:xfrm>
            <a:off x="820500" y="3385309"/>
            <a:ext cx="3558000" cy="0"/>
          </a:xfrm>
          <a:prstGeom prst="straightConnector1">
            <a:avLst/>
          </a:prstGeom>
          <a:noFill/>
          <a:ln w="19050" cap="flat" cmpd="sng">
            <a:solidFill>
              <a:schemeClr val="accent1"/>
            </a:solidFill>
            <a:prstDash val="solid"/>
            <a:round/>
            <a:headEnd type="none" w="med" len="med"/>
            <a:tailEnd type="none" w="med" len="med"/>
          </a:ln>
        </p:spPr>
      </p:cxnSp>
      <p:pic>
        <p:nvPicPr>
          <p:cNvPr id="451" name="Google Shape;451;p45"/>
          <p:cNvPicPr preferRelativeResize="0"/>
          <p:nvPr/>
        </p:nvPicPr>
        <p:blipFill>
          <a:blip r:embed="rId3"/>
          <a:srcRect t="11405" b="11405"/>
          <a:stretch/>
        </p:blipFill>
        <p:spPr>
          <a:xfrm>
            <a:off x="5277900" y="539488"/>
            <a:ext cx="3045300" cy="3526024"/>
          </a:xfrm>
          <a:prstGeom prst="rect">
            <a:avLst/>
          </a:prstGeom>
          <a:noFill/>
          <a:ln>
            <a:noFill/>
          </a:ln>
        </p:spPr>
      </p:pic>
      <p:sp>
        <p:nvSpPr>
          <p:cNvPr id="452" name="Google Shape;452;p45"/>
          <p:cNvSpPr/>
          <p:nvPr/>
        </p:nvSpPr>
        <p:spPr>
          <a:xfrm rot="-5400000" flipH="1">
            <a:off x="6650103" y="1156299"/>
            <a:ext cx="5191496" cy="2830818"/>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454" name="Google Shape;454;p4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75"/>
          <p:cNvSpPr txBox="1">
            <a:spLocks noGrp="1"/>
          </p:cNvSpPr>
          <p:nvPr>
            <p:ph type="title"/>
          </p:nvPr>
        </p:nvSpPr>
        <p:spPr>
          <a:xfrm>
            <a:off x="719949" y="367935"/>
            <a:ext cx="751569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Data Exploration</a:t>
            </a:r>
            <a:endParaRPr dirty="0">
              <a:solidFill>
                <a:schemeClr val="dk1"/>
              </a:solidFill>
            </a:endParaRPr>
          </a:p>
        </p:txBody>
      </p:sp>
      <p:sp>
        <p:nvSpPr>
          <p:cNvPr id="1062" name="Google Shape;1062;p75"/>
          <p:cNvSpPr txBox="1">
            <a:spLocks noGrp="1"/>
          </p:cNvSpPr>
          <p:nvPr>
            <p:ph type="body" idx="2"/>
          </p:nvPr>
        </p:nvSpPr>
        <p:spPr>
          <a:xfrm>
            <a:off x="774864" y="1568338"/>
            <a:ext cx="6442800" cy="2827721"/>
          </a:xfrm>
          <a:prstGeom prst="rect">
            <a:avLst/>
          </a:prstGeom>
        </p:spPr>
        <p:txBody>
          <a:bodyPr spcFirstLastPara="1" wrap="square" lIns="91425" tIns="91425" rIns="91425" bIns="91425" anchor="t" anchorCtr="0">
            <a:noAutofit/>
          </a:bodyPr>
          <a:lstStyle/>
          <a:p>
            <a:pPr marL="285750" indent="-285750">
              <a:spcBef>
                <a:spcPts val="1000"/>
              </a:spcBef>
            </a:pPr>
            <a:r>
              <a:rPr lang="en" dirty="0">
                <a:solidFill>
                  <a:schemeClr val="hlink"/>
                </a:solidFill>
                <a:uFill>
                  <a:noFill/>
                </a:uFill>
                <a:hlinkClick r:id="rId3"/>
              </a:rPr>
              <a:t>Dataset was downloaded from Kaggle.</a:t>
            </a:r>
          </a:p>
          <a:p>
            <a:pPr marL="742950" lvl="1" indent="-285750"/>
            <a:r>
              <a:rPr lang="en-GB" sz="1100" i="1" dirty="0">
                <a:solidFill>
                  <a:schemeClr val="hlink"/>
                </a:solidFill>
                <a:uFill>
                  <a:noFill/>
                </a:uFill>
                <a:hlinkClick r:id="rId3"/>
              </a:rPr>
              <a:t>https://www.kaggle.com/datasets/shivamb/vehicle-claim-fraud-detection</a:t>
            </a:r>
            <a:endParaRPr lang="en" sz="1100" i="1" dirty="0">
              <a:solidFill>
                <a:schemeClr val="hlink"/>
              </a:solidFill>
              <a:uFill>
                <a:noFill/>
              </a:uFill>
              <a:hlinkClick r:id="rId3"/>
            </a:endParaRPr>
          </a:p>
          <a:p>
            <a:pPr marL="285750" indent="-285750">
              <a:spcBef>
                <a:spcPts val="1000"/>
              </a:spcBef>
            </a:pPr>
            <a:r>
              <a:rPr lang="en" dirty="0">
                <a:solidFill>
                  <a:schemeClr val="hlink"/>
                </a:solidFill>
                <a:uFill>
                  <a:noFill/>
                </a:uFill>
              </a:rPr>
              <a:t>Data is anonymised. </a:t>
            </a:r>
            <a:endParaRPr lang="en" dirty="0">
              <a:solidFill>
                <a:schemeClr val="hlink"/>
              </a:solidFill>
              <a:uFill>
                <a:noFill/>
              </a:uFill>
              <a:hlinkClick r:id="rId3"/>
            </a:endParaRPr>
          </a:p>
          <a:p>
            <a:pPr marL="285750" indent="-285750">
              <a:spcBef>
                <a:spcPts val="1000"/>
              </a:spcBef>
            </a:pPr>
            <a:r>
              <a:rPr lang="en" dirty="0">
                <a:solidFill>
                  <a:schemeClr val="hlink"/>
                </a:solidFill>
                <a:uFill>
                  <a:noFill/>
                </a:uFill>
                <a:hlinkClick r:id="rId3"/>
              </a:rPr>
              <a:t>Supervised learning project.</a:t>
            </a:r>
          </a:p>
          <a:p>
            <a:pPr marL="285750" indent="-285750">
              <a:spcBef>
                <a:spcPts val="1000"/>
              </a:spcBef>
            </a:pPr>
            <a:r>
              <a:rPr lang="en" dirty="0">
                <a:solidFill>
                  <a:schemeClr val="hlink"/>
                </a:solidFill>
                <a:uFill>
                  <a:noFill/>
                </a:uFill>
                <a:hlinkClick r:id="rId3"/>
              </a:rPr>
              <a:t>Data is approx 15k rows and 33 feature columns.</a:t>
            </a:r>
          </a:p>
          <a:p>
            <a:pPr marL="285750" indent="-285750">
              <a:spcBef>
                <a:spcPts val="1000"/>
              </a:spcBef>
            </a:pPr>
            <a:r>
              <a:rPr lang="en" dirty="0">
                <a:solidFill>
                  <a:schemeClr val="hlink"/>
                </a:solidFill>
                <a:uFill>
                  <a:noFill/>
                </a:uFill>
                <a:hlinkClick r:id="rId3"/>
              </a:rPr>
              <a:t>Data types include 24 object and 9 integer columns.</a:t>
            </a:r>
          </a:p>
          <a:p>
            <a:pPr marL="285750" indent="-285750">
              <a:spcBef>
                <a:spcPts val="1000"/>
              </a:spcBef>
            </a:pPr>
            <a:r>
              <a:rPr lang="en" dirty="0">
                <a:solidFill>
                  <a:schemeClr val="hlink"/>
                </a:solidFill>
                <a:uFill>
                  <a:noFill/>
                </a:uFill>
                <a:hlinkClick r:id="rId3"/>
              </a:rPr>
              <a:t>No nulls have been identified.</a:t>
            </a:r>
          </a:p>
          <a:p>
            <a:pPr marL="285750" indent="-285750">
              <a:spcBef>
                <a:spcPts val="1000"/>
              </a:spcBef>
            </a:pPr>
            <a:endParaRPr lang="en" dirty="0">
              <a:solidFill>
                <a:schemeClr val="hlink"/>
              </a:solidFill>
              <a:uFill>
                <a:noFill/>
              </a:uFill>
              <a:hlinkClick r:id="rId3"/>
            </a:endParaRPr>
          </a:p>
          <a:p>
            <a:pPr marL="285750" indent="-285750">
              <a:spcBef>
                <a:spcPts val="1000"/>
              </a:spcBef>
            </a:pPr>
            <a:endParaRPr lang="en" dirty="0">
              <a:solidFill>
                <a:schemeClr val="hlink"/>
              </a:solidFill>
              <a:uFill>
                <a:noFill/>
              </a:uFill>
              <a:hlinkClick r:id="rId3"/>
            </a:endParaRPr>
          </a:p>
        </p:txBody>
      </p:sp>
      <p:cxnSp>
        <p:nvCxnSpPr>
          <p:cNvPr id="1063" name="Google Shape;1063;p75"/>
          <p:cNvCxnSpPr/>
          <p:nvPr/>
        </p:nvCxnSpPr>
        <p:spPr>
          <a:xfrm>
            <a:off x="820800" y="1040065"/>
            <a:ext cx="3558000" cy="0"/>
          </a:xfrm>
          <a:prstGeom prst="straightConnector1">
            <a:avLst/>
          </a:prstGeom>
          <a:noFill/>
          <a:ln w="19050" cap="flat" cmpd="sng">
            <a:solidFill>
              <a:schemeClr val="accent1"/>
            </a:solidFill>
            <a:prstDash val="solid"/>
            <a:round/>
            <a:headEnd type="none" w="med" len="med"/>
            <a:tailEnd type="none" w="med" len="med"/>
          </a:ln>
        </p:spPr>
      </p:cxnSp>
      <p:sp>
        <p:nvSpPr>
          <p:cNvPr id="1064" name="Google Shape;1064;p7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Mitesh Acharya</a:t>
            </a:r>
            <a:endParaRPr dirty="0"/>
          </a:p>
        </p:txBody>
      </p:sp>
      <p:sp>
        <p:nvSpPr>
          <p:cNvPr id="1065" name="Google Shape;1065;p7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Google Shape;1061;p75">
            <a:extLst>
              <a:ext uri="{FF2B5EF4-FFF2-40B4-BE49-F238E27FC236}">
                <a16:creationId xmlns:a16="http://schemas.microsoft.com/office/drawing/2014/main" id="{D314BCAC-1FEC-E755-A391-A3FC1BBF23BB}"/>
              </a:ext>
            </a:extLst>
          </p:cNvPr>
          <p:cNvSpPr txBox="1">
            <a:spLocks/>
          </p:cNvSpPr>
          <p:nvPr/>
        </p:nvSpPr>
        <p:spPr>
          <a:xfrm>
            <a:off x="774864" y="1100331"/>
            <a:ext cx="751569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Fredoka One"/>
              <a:buNone/>
              <a:defRPr sz="3200" b="1" i="0" u="none" strike="noStrike" cap="none">
                <a:solidFill>
                  <a:schemeClr val="dk1"/>
                </a:solidFill>
                <a:latin typeface="Varela"/>
                <a:ea typeface="Varela"/>
                <a:cs typeface="Varela"/>
                <a:sym typeface="Varela"/>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GB" sz="2000" dirty="0"/>
              <a:t>Initial Stages</a:t>
            </a:r>
          </a:p>
        </p:txBody>
      </p:sp>
    </p:spTree>
    <p:extLst>
      <p:ext uri="{BB962C8B-B14F-4D97-AF65-F5344CB8AC3E}">
        <p14:creationId xmlns:p14="http://schemas.microsoft.com/office/powerpoint/2010/main" val="3092249254"/>
      </p:ext>
    </p:extLst>
  </p:cSld>
  <p:clrMapOvr>
    <a:masterClrMapping/>
  </p:clrMapOvr>
</p:sld>
</file>

<file path=ppt/theme/theme1.xml><?xml version="1.0" encoding="utf-8"?>
<a:theme xmlns:a="http://schemas.openxmlformats.org/drawingml/2006/main" name="Tips for Great Job Interviews by Slidesgo">
  <a:themeElements>
    <a:clrScheme name="Simple Light">
      <a:dk1>
        <a:srgbClr val="EBEAEF"/>
      </a:dk1>
      <a:lt1>
        <a:srgbClr val="2D2C31"/>
      </a:lt1>
      <a:dk2>
        <a:srgbClr val="333439"/>
      </a:dk2>
      <a:lt2>
        <a:srgbClr val="3F4045"/>
      </a:lt2>
      <a:accent1>
        <a:srgbClr val="2F8EA0"/>
      </a:accent1>
      <a:accent2>
        <a:srgbClr val="B6B6B6"/>
      </a:accent2>
      <a:accent3>
        <a:srgbClr val="FFFFFF"/>
      </a:accent3>
      <a:accent4>
        <a:srgbClr val="FFFFFF"/>
      </a:accent4>
      <a:accent5>
        <a:srgbClr val="FFFFFF"/>
      </a:accent5>
      <a:accent6>
        <a:srgbClr val="FFFFFF"/>
      </a:accent6>
      <a:hlink>
        <a:srgbClr val="EBEA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2420</Words>
  <Application>Microsoft Office PowerPoint</Application>
  <PresentationFormat>On-screen Show (16:9)</PresentationFormat>
  <Paragraphs>280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Söhne</vt:lpstr>
      <vt:lpstr>Palanquin Dark</vt:lpstr>
      <vt:lpstr>Varela</vt:lpstr>
      <vt:lpstr>Fredoka One</vt:lpstr>
      <vt:lpstr>Open Sans</vt:lpstr>
      <vt:lpstr>Arial</vt:lpstr>
      <vt:lpstr>Tips for Great Job Interviews by Slidesgo</vt:lpstr>
      <vt:lpstr>Detecting Fraud in Insurance Claims</vt:lpstr>
      <vt:lpstr>Agenda</vt:lpstr>
      <vt:lpstr>Introduction</vt:lpstr>
      <vt:lpstr>What is Fraud?</vt:lpstr>
      <vt:lpstr>£122m</vt:lpstr>
      <vt:lpstr>Build a model to successfully detect fraudulent vehicle insurance claims.</vt:lpstr>
      <vt:lpstr>Plan of Action</vt:lpstr>
      <vt:lpstr>Data Insights</vt:lpstr>
      <vt:lpstr>Data Exploration</vt:lpstr>
      <vt:lpstr>Target Class (Fraud)</vt:lpstr>
      <vt:lpstr>Vehicle Policy Characteristics</vt:lpstr>
      <vt:lpstr>Police and Witness Characteristics</vt:lpstr>
      <vt:lpstr>Data Issues/Cleaning</vt:lpstr>
      <vt:lpstr>Baseline Models</vt:lpstr>
      <vt:lpstr>Models and Learning Techniques</vt:lpstr>
      <vt:lpstr>Models</vt:lpstr>
      <vt:lpstr> Results from Baseline Models</vt:lpstr>
      <vt:lpstr>Observations</vt:lpstr>
      <vt:lpstr>Improved Models</vt:lpstr>
      <vt:lpstr> Results from Down Sampled Models</vt:lpstr>
      <vt:lpstr> Results from SMOTE (Up Sampled) Models</vt:lpstr>
      <vt:lpstr> ROC AUC Curve after resampling data</vt:lpstr>
      <vt:lpstr>Stacked Generalization (Stacking)</vt:lpstr>
      <vt:lpstr> Results from SMOTE (Up Sampled) Models with Stacking</vt:lpstr>
      <vt:lpstr>Evaluating Models</vt:lpstr>
      <vt:lpstr>Evaluating on test dataset</vt:lpstr>
      <vt:lpstr>Final Thoughts</vt:lpstr>
      <vt:lpstr>Key Lessons Learned</vt:lpstr>
      <vt:lpstr>Thank you!</vt:lpstr>
      <vt:lpstr>APPENDIX</vt:lpstr>
      <vt:lpstr>Vehicle Characteristics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creator>Mitesh A</dc:creator>
  <cp:lastModifiedBy>Mitesh A</cp:lastModifiedBy>
  <cp:revision>16</cp:revision>
  <dcterms:modified xsi:type="dcterms:W3CDTF">2022-12-16T13:50:36Z</dcterms:modified>
</cp:coreProperties>
</file>